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623" r:id="rId2"/>
    <p:sldId id="622" r:id="rId3"/>
    <p:sldId id="621" r:id="rId4"/>
    <p:sldId id="601" r:id="rId5"/>
    <p:sldId id="372" r:id="rId6"/>
    <p:sldId id="599" r:id="rId7"/>
    <p:sldId id="373" r:id="rId8"/>
    <p:sldId id="613" r:id="rId9"/>
    <p:sldId id="648" r:id="rId10"/>
    <p:sldId id="602" r:id="rId11"/>
    <p:sldId id="561" r:id="rId12"/>
    <p:sldId id="603" r:id="rId13"/>
    <p:sldId id="604" r:id="rId14"/>
    <p:sldId id="626" r:id="rId15"/>
    <p:sldId id="625" r:id="rId16"/>
    <p:sldId id="564" r:id="rId17"/>
    <p:sldId id="624" r:id="rId18"/>
    <p:sldId id="562" r:id="rId19"/>
    <p:sldId id="571" r:id="rId20"/>
    <p:sldId id="627" r:id="rId21"/>
    <p:sldId id="628" r:id="rId22"/>
    <p:sldId id="575" r:id="rId23"/>
    <p:sldId id="574" r:id="rId24"/>
    <p:sldId id="629" r:id="rId25"/>
    <p:sldId id="631" r:id="rId26"/>
    <p:sldId id="563" r:id="rId27"/>
    <p:sldId id="630" r:id="rId28"/>
    <p:sldId id="633" r:id="rId29"/>
    <p:sldId id="585" r:id="rId30"/>
    <p:sldId id="632" r:id="rId31"/>
    <p:sldId id="636" r:id="rId32"/>
    <p:sldId id="565" r:id="rId33"/>
    <p:sldId id="532" r:id="rId34"/>
    <p:sldId id="639" r:id="rId35"/>
    <p:sldId id="646" r:id="rId36"/>
    <p:sldId id="645" r:id="rId37"/>
    <p:sldId id="616" r:id="rId38"/>
    <p:sldId id="642" r:id="rId39"/>
    <p:sldId id="643" r:id="rId40"/>
    <p:sldId id="647" r:id="rId41"/>
    <p:sldId id="644" r:id="rId42"/>
    <p:sldId id="634" r:id="rId43"/>
    <p:sldId id="553" r:id="rId44"/>
    <p:sldId id="635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3" autoAdjust="0"/>
    <p:restoredTop sz="86745" autoAdjust="0"/>
  </p:normalViewPr>
  <p:slideViewPr>
    <p:cSldViewPr>
      <p:cViewPr varScale="1">
        <p:scale>
          <a:sx n="74" d="100"/>
          <a:sy n="74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9E0E9-ED6B-478D-A153-B38D6DB7DF13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7A30A-D0FE-4E31-9E27-FDD5606E2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85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common to use non-primitive</a:t>
            </a:r>
            <a:r>
              <a:rPr lang="en-US" baseline="0" dirty="0"/>
              <a:t> in 3d (next slide)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66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4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If we took a bunch of marbles, we wouldn’t expect to see them stack this</a:t>
            </a:r>
            <a:r>
              <a:rPr lang="en-US" sz="2400" baseline="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way.</a:t>
            </a:r>
          </a:p>
          <a:p>
            <a:endParaRPr lang="en-US" sz="2400" baseline="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2400" baseline="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Po is a rare metal</a:t>
            </a:r>
            <a:endParaRPr lang="en-US" sz="24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447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Hard to keep cubic.</a:t>
            </a:r>
            <a:r>
              <a:rPr lang="en-US" baseline="0" dirty="0"/>
              <a:t> Too easier tilted. Compare to triangular lattice.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76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Hard to keep cubic.</a:t>
            </a:r>
            <a:r>
              <a:rPr lang="en-US" baseline="0" dirty="0"/>
              <a:t> Too easier tilted. Compare to triangular lattice.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15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Hard to keep cubic.</a:t>
            </a:r>
            <a:r>
              <a:rPr lang="en-US" baseline="0" dirty="0"/>
              <a:t> Too easier tilted. Compare to triangular lattice.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51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groups: Discuss</a:t>
            </a:r>
            <a:r>
              <a:rPr lang="en-US" baseline="0" dirty="0"/>
              <a:t> # of atoms per cell</a:t>
            </a:r>
          </a:p>
          <a:p>
            <a:r>
              <a:rPr lang="en-US" baseline="0" dirty="0"/>
              <a:t>These are all lattice points and the definition of a lattice point is that the environment has to be the same as all other lattice points. </a:t>
            </a:r>
          </a:p>
          <a:p>
            <a:r>
              <a:rPr lang="en-US" baseline="0" dirty="0"/>
              <a:t>IF THEY WERE DIFFERENT ATOMS, THIS WOULD NOT BE THE SAME STRUCTURE.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11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Discuss/draw edge and unit cells to help visualize (draw on </a:t>
            </a:r>
            <a:r>
              <a:rPr lang="en-US" dirty="0" err="1"/>
              <a:t>sc</a:t>
            </a:r>
            <a:r>
              <a:rPr lang="en-US" dirty="0"/>
              <a:t> for simplicity)</a:t>
            </a:r>
          </a:p>
          <a:p>
            <a:endParaRPr lang="en-US" dirty="0"/>
          </a:p>
          <a:p>
            <a:r>
              <a:rPr lang="en-US" dirty="0"/>
              <a:t>In groups: Discuss</a:t>
            </a:r>
            <a:r>
              <a:rPr lang="en-US" baseline="0" dirty="0"/>
              <a:t> # of atoms per cell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27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groups: Discuss</a:t>
            </a:r>
            <a:r>
              <a:rPr lang="en-US" baseline="0" dirty="0"/>
              <a:t> # of atoms per cell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12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to get confused and think there should be only one atom per unit cell, but there can be multiple</a:t>
            </a:r>
            <a:r>
              <a:rPr lang="en-US" baseline="0" dirty="0"/>
              <a:t> atoms in a basis!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933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to get confused and think there should be only one atom per unit cell, but there can be multiple</a:t>
            </a:r>
            <a:r>
              <a:rPr lang="en-US" baseline="0" dirty="0"/>
              <a:t> atoms in a basis!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31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to get confused and think there should be only one atom per unit cell, but there can be multiple</a:t>
            </a:r>
            <a:r>
              <a:rPr lang="en-US" baseline="0" dirty="0"/>
              <a:t> atoms in a basis!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03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common to use non-primitive</a:t>
            </a:r>
            <a:r>
              <a:rPr lang="en-US" baseline="0" dirty="0"/>
              <a:t> in 3d (next slide)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86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Along</a:t>
            </a:r>
            <a:r>
              <a:rPr lang="en-US" baseline="0" dirty="0"/>
              <a:t> the diagonal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59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Along</a:t>
            </a:r>
            <a:r>
              <a:rPr lang="en-US" baseline="0" dirty="0"/>
              <a:t> the diagonal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314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4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How would you select a primitive unit</a:t>
            </a:r>
            <a:r>
              <a:rPr lang="en-US" sz="2400" baseline="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cell? What volume should it have? (half of the conventional as there are 2 atoms in the conventional cubic cell). Select primitive lattice vectors along the body diagonals (they will not be orthogonal).</a:t>
            </a:r>
            <a:endParaRPr lang="en-US" sz="24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4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Easy</a:t>
            </a:r>
            <a:r>
              <a:rPr lang="en-US" sz="2400" baseline="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to see why easier to use orthogonal convention lattice. </a:t>
            </a:r>
          </a:p>
        </p:txBody>
      </p:sp>
    </p:spTree>
    <p:extLst>
      <p:ext uri="{BB962C8B-B14F-4D97-AF65-F5344CB8AC3E}">
        <p14:creationId xmlns:p14="http://schemas.microsoft.com/office/powerpoint/2010/main" val="1566286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4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How would you select a primitive unit</a:t>
            </a:r>
            <a:r>
              <a:rPr lang="en-US" sz="2400" baseline="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cell? What volume should it have? (half of the conventional as there are 2 atoms in the conventional cubic cell). Select primitive lattice vectors along the body diagonals (they will not be orthogonal).</a:t>
            </a:r>
            <a:endParaRPr lang="en-US" sz="24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4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Easy</a:t>
            </a:r>
            <a:r>
              <a:rPr lang="en-US" sz="2400" baseline="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to see why easier to use orthogonal convention lattice. </a:t>
            </a:r>
          </a:p>
        </p:txBody>
      </p:sp>
    </p:spTree>
    <p:extLst>
      <p:ext uri="{BB962C8B-B14F-4D97-AF65-F5344CB8AC3E}">
        <p14:creationId xmlns:p14="http://schemas.microsoft.com/office/powerpoint/2010/main" val="1694710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4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It is half the volume</a:t>
            </a:r>
            <a:endParaRPr lang="en-US" sz="2400" baseline="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1013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 of 2V2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636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 of 2V2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540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 of 2V2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722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running low on time, only have them figure out number of nearest neighbors</a:t>
            </a:r>
          </a:p>
          <a:p>
            <a:r>
              <a:rPr lang="en-US" dirty="0"/>
              <a:t>While they still have their magnetic blocks</a:t>
            </a:r>
          </a:p>
          <a:p>
            <a:r>
              <a:rPr lang="en-US" dirty="0"/>
              <a:t>Mention that # NN=coordination</a:t>
            </a:r>
            <a:r>
              <a:rPr lang="en-US" baseline="0" dirty="0"/>
              <a:t> number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478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running low on time, only have them figure out number of nearest neighbors</a:t>
            </a:r>
          </a:p>
          <a:p>
            <a:r>
              <a:rPr lang="en-US" dirty="0"/>
              <a:t>While they still have their magnetic blocks</a:t>
            </a:r>
          </a:p>
          <a:p>
            <a:r>
              <a:rPr lang="en-US" dirty="0"/>
              <a:t>Mention that # NN=coordination</a:t>
            </a:r>
            <a:r>
              <a:rPr lang="en-US" baseline="0" dirty="0"/>
              <a:t> number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89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it translates, it has to cover all space in the crystal. There are three axes here; you can’t even pick two vectors.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513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running low on time, only have them figure out number of nearest neighbors</a:t>
            </a:r>
          </a:p>
          <a:p>
            <a:r>
              <a:rPr lang="en-US" dirty="0"/>
              <a:t>While they still have their magnetic blocks</a:t>
            </a:r>
          </a:p>
          <a:p>
            <a:r>
              <a:rPr lang="en-US" dirty="0"/>
              <a:t>Mention that # NN=coordination</a:t>
            </a:r>
            <a:r>
              <a:rPr lang="en-US" baseline="0" dirty="0"/>
              <a:t> number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21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0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it translates, it has to cover all space in the crystal. There are three axes here; you can’t even pick two vectors.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A30A-D0FE-4E31-9E27-FDD5606E265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77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0B5644-3B2D-4800-95AF-FE30AE3CD48A}" type="slidenum">
              <a:rPr lang="en-US" smtClean="0">
                <a:latin typeface="Arial" pitchFamily="34" charset="0"/>
              </a:rPr>
              <a:pPr/>
              <a:t>10</a:t>
            </a:fld>
            <a:endParaRPr lang="en-US">
              <a:latin typeface="Arial" pitchFamily="34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</a:rPr>
              <a:t>Again,</a:t>
            </a:r>
            <a:r>
              <a:rPr lang="en-US" baseline="0" dirty="0">
                <a:latin typeface="Arial" pitchFamily="34" charset="0"/>
              </a:rPr>
              <a:t> calling stuff by different names can be very confusing, particularly in this field.</a:t>
            </a:r>
          </a:p>
          <a:p>
            <a:pPr eaLnBrk="1" hangingPunct="1"/>
            <a:endParaRPr lang="en-US" baseline="0" dirty="0">
              <a:latin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rgbClr val="FE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Kittel</a:t>
            </a:r>
            <a:r>
              <a:rPr lang="en-US" sz="1200" baseline="0" dirty="0">
                <a:solidFill>
                  <a:srgbClr val="FE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uses a1, a2 and a3</a:t>
            </a:r>
            <a:endParaRPr lang="en-US" sz="12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eaLnBrk="1" hangingPunct="1"/>
            <a:endParaRPr lang="tr-T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394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CCDEE7-B321-4FB3-8638-C1C069D86A2E}" type="slidenum">
              <a:rPr lang="en-US"/>
              <a:pPr/>
              <a:t>11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38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400" dirty="0" err="1">
                <a:solidFill>
                  <a:srgbClr val="FE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Bravais</a:t>
            </a:r>
            <a:r>
              <a:rPr lang="en-US" sz="2400" baseline="0" dirty="0">
                <a:solidFill>
                  <a:srgbClr val="FE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lattice means that when you move along any lattice vectors, the resulting symmetry/environment is exactly the same</a:t>
            </a:r>
          </a:p>
          <a:p>
            <a:endParaRPr lang="en-US" sz="2400" baseline="0" dirty="0">
              <a:solidFill>
                <a:srgbClr val="FE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endParaRPr lang="en-US" sz="24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027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another way of viewing this: count all the atoms in the unit cell</a:t>
            </a:r>
          </a:p>
          <a:p>
            <a:r>
              <a:rPr lang="en-US" sz="24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keep track of atom sharing!</a:t>
            </a:r>
          </a:p>
          <a:p>
            <a:r>
              <a:rPr lang="en-US" sz="24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also gives one atom</a:t>
            </a:r>
          </a:p>
          <a:p>
            <a:r>
              <a:rPr lang="en-US" sz="24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easier: construct cubic box around one atom!</a:t>
            </a:r>
          </a:p>
        </p:txBody>
      </p:sp>
    </p:spTree>
    <p:extLst>
      <p:ext uri="{BB962C8B-B14F-4D97-AF65-F5344CB8AC3E}">
        <p14:creationId xmlns:p14="http://schemas.microsoft.com/office/powerpoint/2010/main" val="980827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FB03-CF7E-4DE4-BFAC-4071805FE4E1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B2D1-DA0C-4987-A775-FD3F5D2A8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FB03-CF7E-4DE4-BFAC-4071805FE4E1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B2D1-DA0C-4987-A775-FD3F5D2A8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FB03-CF7E-4DE4-BFAC-4071805FE4E1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B2D1-DA0C-4987-A775-FD3F5D2A8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18575-C666-46EF-957C-CC2935221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AA9A24D-B721-4FC0-A89B-23B77CF06F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80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43167-4FD9-4C4D-B2AD-794DE3F7F32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00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FB03-CF7E-4DE4-BFAC-4071805FE4E1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B2D1-DA0C-4987-A775-FD3F5D2A8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FB03-CF7E-4DE4-BFAC-4071805FE4E1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B2D1-DA0C-4987-A775-FD3F5D2A8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FB03-CF7E-4DE4-BFAC-4071805FE4E1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B2D1-DA0C-4987-A775-FD3F5D2A8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FB03-CF7E-4DE4-BFAC-4071805FE4E1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B2D1-DA0C-4987-A775-FD3F5D2A8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FB03-CF7E-4DE4-BFAC-4071805FE4E1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B2D1-DA0C-4987-A775-FD3F5D2A8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FB03-CF7E-4DE4-BFAC-4071805FE4E1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B2D1-DA0C-4987-A775-FD3F5D2A8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FB03-CF7E-4DE4-BFAC-4071805FE4E1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B2D1-DA0C-4987-A775-FD3F5D2A8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FB03-CF7E-4DE4-BFAC-4071805FE4E1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B2D1-DA0C-4987-A775-FD3F5D2A8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DFB03-CF7E-4DE4-BFAC-4071805FE4E1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9B2D1-DA0C-4987-A775-FD3F5D2A8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Rampi%20Ramprasad\My%20Documents\UConn-local\Classes\MMAT%20243\3_7.avi" TargetMode="External"/><Relationship Id="rId5" Type="http://schemas.openxmlformats.org/officeDocument/2006/relationships/image" Target="../media/image25.wmf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Rampi%20Ramprasad\My%20Documents\UConn-local\Classes\MMAT%20243\3_9.avi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Rampi%20Ramprasad\My%20Documents\UConn-local\Classes\MMAT%20243\3_9.avi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72" name="Oval 41"/>
          <p:cNvSpPr>
            <a:spLocks noChangeArrowheads="1"/>
          </p:cNvSpPr>
          <p:nvPr/>
        </p:nvSpPr>
        <p:spPr bwMode="auto">
          <a:xfrm>
            <a:off x="1473200" y="4365626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73" name="Oval 42"/>
          <p:cNvSpPr>
            <a:spLocks noChangeArrowheads="1"/>
          </p:cNvSpPr>
          <p:nvPr/>
        </p:nvSpPr>
        <p:spPr bwMode="auto">
          <a:xfrm>
            <a:off x="2409825" y="4365626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74" name="Oval 43"/>
          <p:cNvSpPr>
            <a:spLocks noChangeArrowheads="1"/>
          </p:cNvSpPr>
          <p:nvPr/>
        </p:nvSpPr>
        <p:spPr bwMode="auto">
          <a:xfrm>
            <a:off x="3273425" y="4365626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75" name="Oval 44"/>
          <p:cNvSpPr>
            <a:spLocks noChangeArrowheads="1"/>
          </p:cNvSpPr>
          <p:nvPr/>
        </p:nvSpPr>
        <p:spPr bwMode="auto">
          <a:xfrm>
            <a:off x="1041400" y="4797426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76" name="Oval 45"/>
          <p:cNvSpPr>
            <a:spLocks noChangeArrowheads="1"/>
          </p:cNvSpPr>
          <p:nvPr/>
        </p:nvSpPr>
        <p:spPr bwMode="auto">
          <a:xfrm>
            <a:off x="1906588" y="4797426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tr-TR" b="0">
              <a:latin typeface="Arial" pitchFamily="34" charset="0"/>
            </a:endParaRPr>
          </a:p>
        </p:txBody>
      </p:sp>
      <p:sp>
        <p:nvSpPr>
          <p:cNvPr id="56377" name="Oval 46"/>
          <p:cNvSpPr>
            <a:spLocks noChangeArrowheads="1"/>
          </p:cNvSpPr>
          <p:nvPr/>
        </p:nvSpPr>
        <p:spPr bwMode="auto">
          <a:xfrm>
            <a:off x="2914650" y="4797426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78" name="Oval 47"/>
          <p:cNvSpPr>
            <a:spLocks noChangeArrowheads="1"/>
          </p:cNvSpPr>
          <p:nvPr/>
        </p:nvSpPr>
        <p:spPr bwMode="auto">
          <a:xfrm>
            <a:off x="3778250" y="4724401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79" name="Oval 48"/>
          <p:cNvSpPr>
            <a:spLocks noChangeArrowheads="1"/>
          </p:cNvSpPr>
          <p:nvPr/>
        </p:nvSpPr>
        <p:spPr bwMode="auto">
          <a:xfrm>
            <a:off x="1041400" y="5229226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80" name="Oval 49"/>
          <p:cNvSpPr>
            <a:spLocks noChangeArrowheads="1"/>
          </p:cNvSpPr>
          <p:nvPr/>
        </p:nvSpPr>
        <p:spPr bwMode="auto">
          <a:xfrm>
            <a:off x="1906588" y="5229226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81" name="Oval 50"/>
          <p:cNvSpPr>
            <a:spLocks noChangeArrowheads="1"/>
          </p:cNvSpPr>
          <p:nvPr/>
        </p:nvSpPr>
        <p:spPr bwMode="auto">
          <a:xfrm>
            <a:off x="2914650" y="5229226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82" name="Oval 51"/>
          <p:cNvSpPr>
            <a:spLocks noChangeArrowheads="1"/>
          </p:cNvSpPr>
          <p:nvPr/>
        </p:nvSpPr>
        <p:spPr bwMode="auto">
          <a:xfrm>
            <a:off x="3778250" y="5229226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83" name="Oval 52"/>
          <p:cNvSpPr>
            <a:spLocks noChangeArrowheads="1"/>
          </p:cNvSpPr>
          <p:nvPr/>
        </p:nvSpPr>
        <p:spPr bwMode="auto">
          <a:xfrm>
            <a:off x="1473200" y="558958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84" name="Oval 53"/>
          <p:cNvSpPr>
            <a:spLocks noChangeArrowheads="1"/>
          </p:cNvSpPr>
          <p:nvPr/>
        </p:nvSpPr>
        <p:spPr bwMode="auto">
          <a:xfrm>
            <a:off x="2482850" y="558958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85" name="Oval 54"/>
          <p:cNvSpPr>
            <a:spLocks noChangeArrowheads="1"/>
          </p:cNvSpPr>
          <p:nvPr/>
        </p:nvSpPr>
        <p:spPr bwMode="auto">
          <a:xfrm>
            <a:off x="3346450" y="5661026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86" name="Oval 55"/>
          <p:cNvSpPr>
            <a:spLocks noChangeArrowheads="1"/>
          </p:cNvSpPr>
          <p:nvPr/>
        </p:nvSpPr>
        <p:spPr bwMode="auto">
          <a:xfrm>
            <a:off x="1473200" y="26368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87" name="Oval 56"/>
          <p:cNvSpPr>
            <a:spLocks noChangeArrowheads="1"/>
          </p:cNvSpPr>
          <p:nvPr/>
        </p:nvSpPr>
        <p:spPr bwMode="auto">
          <a:xfrm>
            <a:off x="2409825" y="26368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88" name="Oval 57"/>
          <p:cNvSpPr>
            <a:spLocks noChangeArrowheads="1"/>
          </p:cNvSpPr>
          <p:nvPr/>
        </p:nvSpPr>
        <p:spPr bwMode="auto">
          <a:xfrm>
            <a:off x="3201988" y="26368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89" name="Oval 58"/>
          <p:cNvSpPr>
            <a:spLocks noChangeArrowheads="1"/>
          </p:cNvSpPr>
          <p:nvPr/>
        </p:nvSpPr>
        <p:spPr bwMode="auto">
          <a:xfrm>
            <a:off x="1041400" y="30686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90" name="Oval 59"/>
          <p:cNvSpPr>
            <a:spLocks noChangeArrowheads="1"/>
          </p:cNvSpPr>
          <p:nvPr/>
        </p:nvSpPr>
        <p:spPr bwMode="auto">
          <a:xfrm>
            <a:off x="1906588" y="30686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91" name="Oval 60"/>
          <p:cNvSpPr>
            <a:spLocks noChangeArrowheads="1"/>
          </p:cNvSpPr>
          <p:nvPr/>
        </p:nvSpPr>
        <p:spPr bwMode="auto">
          <a:xfrm>
            <a:off x="2841625" y="30686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92" name="Oval 61"/>
          <p:cNvSpPr>
            <a:spLocks noChangeArrowheads="1"/>
          </p:cNvSpPr>
          <p:nvPr/>
        </p:nvSpPr>
        <p:spPr bwMode="auto">
          <a:xfrm>
            <a:off x="3706813" y="30686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93" name="Oval 62"/>
          <p:cNvSpPr>
            <a:spLocks noChangeArrowheads="1"/>
          </p:cNvSpPr>
          <p:nvPr/>
        </p:nvSpPr>
        <p:spPr bwMode="auto">
          <a:xfrm>
            <a:off x="1041400" y="35004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94" name="Oval 63"/>
          <p:cNvSpPr>
            <a:spLocks noChangeArrowheads="1"/>
          </p:cNvSpPr>
          <p:nvPr/>
        </p:nvSpPr>
        <p:spPr bwMode="auto">
          <a:xfrm>
            <a:off x="1906588" y="35004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95" name="Oval 64"/>
          <p:cNvSpPr>
            <a:spLocks noChangeArrowheads="1"/>
          </p:cNvSpPr>
          <p:nvPr/>
        </p:nvSpPr>
        <p:spPr bwMode="auto">
          <a:xfrm>
            <a:off x="2841625" y="35004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96" name="Oval 65"/>
          <p:cNvSpPr>
            <a:spLocks noChangeArrowheads="1"/>
          </p:cNvSpPr>
          <p:nvPr/>
        </p:nvSpPr>
        <p:spPr bwMode="auto">
          <a:xfrm>
            <a:off x="3706813" y="35004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97" name="Oval 66"/>
          <p:cNvSpPr>
            <a:spLocks noChangeArrowheads="1"/>
          </p:cNvSpPr>
          <p:nvPr/>
        </p:nvSpPr>
        <p:spPr bwMode="auto">
          <a:xfrm>
            <a:off x="1473200" y="3860801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98" name="Oval 67"/>
          <p:cNvSpPr>
            <a:spLocks noChangeArrowheads="1"/>
          </p:cNvSpPr>
          <p:nvPr/>
        </p:nvSpPr>
        <p:spPr bwMode="auto">
          <a:xfrm>
            <a:off x="2409825" y="3860801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99" name="Oval 68"/>
          <p:cNvSpPr>
            <a:spLocks noChangeArrowheads="1"/>
          </p:cNvSpPr>
          <p:nvPr/>
        </p:nvSpPr>
        <p:spPr bwMode="auto">
          <a:xfrm>
            <a:off x="3273425" y="39322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31" name="Rectangle 134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dirty="0">
                <a:latin typeface="Verdana" pitchFamily="34" charset="0"/>
              </a:rPr>
              <a:t>Identifying the Lattice Parameters</a:t>
            </a:r>
          </a:p>
        </p:txBody>
      </p:sp>
      <p:sp>
        <p:nvSpPr>
          <p:cNvPr id="154759" name="Rectangle 135"/>
          <p:cNvSpPr>
            <a:spLocks noChangeArrowheads="1"/>
          </p:cNvSpPr>
          <p:nvPr/>
        </p:nvSpPr>
        <p:spPr bwMode="auto">
          <a:xfrm>
            <a:off x="228600" y="487362"/>
            <a:ext cx="88376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chemeClr val="accent1"/>
              </a:buClr>
              <a:buSzPct val="120000"/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buClr>
                <a:schemeClr val="accent1"/>
              </a:buClr>
              <a:buSzPct val="120000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(In your groups) determine the lattice vectors and basis for the smallest possible unit cell (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more than one possible answer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</a:p>
          <a:p>
            <a:pPr algn="ctr">
              <a:buClr>
                <a:schemeClr val="accent1"/>
              </a:buClr>
              <a:buSzPct val="120000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If you finish, draw the lattice.</a:t>
            </a:r>
            <a:endParaRPr lang="tr-TR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5055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530" name="Picture 2" descr="https://encrypted-tbn2.google.com/images?q=tbn:ANd9GcSjLgai-tCU4KjHs-sf9I0FppgBV-1PhKUsaNEHoCVAbhjHd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556287"/>
            <a:ext cx="4264819" cy="3223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914400" y="168402"/>
            <a:ext cx="7158037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tr-TR" sz="3600" b="0" dirty="0">
                <a:solidFill>
                  <a:schemeClr val="tx2"/>
                </a:solidFill>
                <a:latin typeface="Verdana" pitchFamily="34" charset="0"/>
              </a:rPr>
              <a:t>Lattice Vectors – 3D</a:t>
            </a:r>
            <a:endParaRPr lang="en-US" sz="3600" b="0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11112" y="1104949"/>
            <a:ext cx="8964612" cy="46412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7675" indent="-447675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tr-TR" sz="3600" b="0" dirty="0">
                <a:latin typeface="Arial" pitchFamily="34" charset="0"/>
              </a:rPr>
              <a:t>	</a:t>
            </a:r>
            <a:r>
              <a:rPr lang="en-US" sz="3600" b="0" dirty="0">
                <a:latin typeface="Arial" pitchFamily="34" charset="0"/>
              </a:rPr>
              <a:t>A </a:t>
            </a:r>
            <a:r>
              <a:rPr lang="tr-TR" sz="3600" b="0" dirty="0">
                <a:solidFill>
                  <a:schemeClr val="accent1"/>
                </a:solidFill>
                <a:latin typeface="Arial" pitchFamily="34" charset="0"/>
              </a:rPr>
              <a:t>three dimensional </a:t>
            </a:r>
            <a:r>
              <a:rPr lang="en-US" sz="3600" b="0" dirty="0">
                <a:solidFill>
                  <a:schemeClr val="accent1"/>
                </a:solidFill>
                <a:latin typeface="Arial" pitchFamily="34" charset="0"/>
              </a:rPr>
              <a:t>crystal</a:t>
            </a:r>
            <a:r>
              <a:rPr lang="en-US" sz="3600" b="0" dirty="0">
                <a:latin typeface="Arial" pitchFamily="34" charset="0"/>
              </a:rPr>
              <a:t> is described by 3 fundamental translation vectors </a:t>
            </a:r>
            <a:r>
              <a:rPr lang="en-US" sz="3600" b="0" dirty="0">
                <a:solidFill>
                  <a:schemeClr val="accent1"/>
                </a:solidFill>
                <a:latin typeface="Arial" pitchFamily="34" charset="0"/>
              </a:rPr>
              <a:t>a, b and c (AKA: a</a:t>
            </a:r>
            <a:r>
              <a:rPr lang="en-US" sz="3600" b="0" baseline="-25000" dirty="0">
                <a:solidFill>
                  <a:schemeClr val="accent1"/>
                </a:solidFill>
                <a:latin typeface="Arial" pitchFamily="34" charset="0"/>
              </a:rPr>
              <a:t>1</a:t>
            </a:r>
            <a:r>
              <a:rPr lang="en-US" sz="3600" b="0" dirty="0">
                <a:solidFill>
                  <a:schemeClr val="accent1"/>
                </a:solidFill>
                <a:latin typeface="Arial" pitchFamily="34" charset="0"/>
              </a:rPr>
              <a:t>, a</a:t>
            </a:r>
            <a:r>
              <a:rPr lang="en-US" sz="3600" b="0" baseline="-25000" dirty="0">
                <a:solidFill>
                  <a:schemeClr val="accent1"/>
                </a:solidFill>
                <a:latin typeface="Arial" pitchFamily="34" charset="0"/>
              </a:rPr>
              <a:t>2</a:t>
            </a:r>
            <a:r>
              <a:rPr lang="en-US" sz="3600" b="0" dirty="0">
                <a:solidFill>
                  <a:schemeClr val="accent1"/>
                </a:solidFill>
                <a:latin typeface="Arial" pitchFamily="34" charset="0"/>
              </a:rPr>
              <a:t> and a</a:t>
            </a:r>
            <a:r>
              <a:rPr lang="en-US" sz="3600" b="0" baseline="-25000" dirty="0">
                <a:solidFill>
                  <a:schemeClr val="accent1"/>
                </a:solidFill>
                <a:latin typeface="Arial" pitchFamily="34" charset="0"/>
              </a:rPr>
              <a:t>3</a:t>
            </a:r>
            <a:r>
              <a:rPr lang="en-US" sz="3600" b="0" dirty="0">
                <a:solidFill>
                  <a:schemeClr val="accent1"/>
                </a:solidFill>
                <a:latin typeface="Arial" pitchFamily="34" charset="0"/>
              </a:rPr>
              <a:t>)</a:t>
            </a:r>
            <a:endParaRPr lang="tr-TR" sz="3600" dirty="0">
              <a:latin typeface="Arial" pitchFamily="34" charset="0"/>
            </a:endParaRPr>
          </a:p>
          <a:p>
            <a:pPr marL="447675" indent="-447675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tr-TR" sz="2000" dirty="0">
              <a:latin typeface="Arial" pitchFamily="34" charset="0"/>
            </a:endParaRPr>
          </a:p>
          <a:p>
            <a:pPr marL="447675" indent="-447675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tr-TR" sz="2000" dirty="0">
              <a:latin typeface="Arial" pitchFamily="34" charset="0"/>
            </a:endParaRPr>
          </a:p>
          <a:p>
            <a:pPr marL="447675" indent="-447675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tr-TR" sz="1000" dirty="0">
              <a:latin typeface="Arial" pitchFamily="34" charset="0"/>
            </a:endParaRPr>
          </a:p>
          <a:p>
            <a:pPr marL="447675" indent="-447675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400" b="0" dirty="0">
                <a:latin typeface="Arial" pitchFamily="34" charset="0"/>
              </a:rPr>
              <a:t> </a:t>
            </a:r>
            <a:r>
              <a:rPr lang="tr-TR" sz="2400" dirty="0">
                <a:latin typeface="Arial" pitchFamily="34" charset="0"/>
              </a:rPr>
              <a:t>			               	</a:t>
            </a:r>
            <a:r>
              <a:rPr lang="en-US" sz="3200" dirty="0">
                <a:latin typeface="Arial" pitchFamily="34" charset="0"/>
              </a:rPr>
              <a:t>    	</a:t>
            </a:r>
            <a:r>
              <a:rPr lang="en-US" sz="3200" b="1" dirty="0">
                <a:latin typeface="Arial" pitchFamily="34" charset="0"/>
              </a:rPr>
              <a:t> r </a:t>
            </a:r>
            <a:r>
              <a:rPr lang="en-US" sz="3200" dirty="0">
                <a:latin typeface="Arial" pitchFamily="34" charset="0"/>
              </a:rPr>
              <a:t>= </a:t>
            </a:r>
            <a:r>
              <a:rPr lang="en-US" sz="3200" i="1" dirty="0">
                <a:latin typeface="Arial" pitchFamily="34" charset="0"/>
              </a:rPr>
              <a:t>u</a:t>
            </a:r>
            <a:r>
              <a:rPr lang="en-US" sz="3200" i="1" baseline="-25000" dirty="0">
                <a:latin typeface="Arial" pitchFamily="34" charset="0"/>
              </a:rPr>
              <a:t>1</a:t>
            </a:r>
            <a:r>
              <a:rPr lang="tr-TR" sz="3200" i="1" dirty="0">
                <a:latin typeface="Arial" pitchFamily="34" charset="0"/>
              </a:rPr>
              <a:t> </a:t>
            </a:r>
            <a:r>
              <a:rPr lang="en-US" sz="3200" b="1" i="1" dirty="0">
                <a:latin typeface="Arial" pitchFamily="34" charset="0"/>
              </a:rPr>
              <a:t>a</a:t>
            </a:r>
            <a:r>
              <a:rPr lang="en-US" sz="3200" dirty="0">
                <a:latin typeface="Arial" pitchFamily="34" charset="0"/>
              </a:rPr>
              <a:t> + </a:t>
            </a:r>
            <a:r>
              <a:rPr lang="en-US" sz="3200" i="1" dirty="0">
                <a:latin typeface="Arial" pitchFamily="34" charset="0"/>
              </a:rPr>
              <a:t>u</a:t>
            </a:r>
            <a:r>
              <a:rPr lang="en-US" sz="3200" i="1" baseline="-25000" dirty="0">
                <a:latin typeface="Arial" pitchFamily="34" charset="0"/>
              </a:rPr>
              <a:t>2</a:t>
            </a:r>
            <a:r>
              <a:rPr lang="tr-TR" sz="3200" i="1" dirty="0">
                <a:latin typeface="Arial" pitchFamily="34" charset="0"/>
              </a:rPr>
              <a:t> </a:t>
            </a:r>
            <a:r>
              <a:rPr lang="en-US" sz="3200" b="1" i="1" dirty="0">
                <a:latin typeface="Arial" pitchFamily="34" charset="0"/>
              </a:rPr>
              <a:t>b</a:t>
            </a:r>
            <a:r>
              <a:rPr lang="en-US" sz="3200" dirty="0">
                <a:latin typeface="Arial" pitchFamily="34" charset="0"/>
              </a:rPr>
              <a:t> + </a:t>
            </a:r>
            <a:r>
              <a:rPr lang="en-US" sz="3200" i="1" dirty="0">
                <a:latin typeface="Arial" pitchFamily="34" charset="0"/>
              </a:rPr>
              <a:t>u</a:t>
            </a:r>
            <a:r>
              <a:rPr lang="en-US" sz="3200" i="1" baseline="-25000" dirty="0">
                <a:latin typeface="Arial" pitchFamily="34" charset="0"/>
              </a:rPr>
              <a:t>3</a:t>
            </a:r>
            <a:r>
              <a:rPr lang="en-US" sz="3200" i="1" dirty="0">
                <a:latin typeface="Arial" pitchFamily="34" charset="0"/>
              </a:rPr>
              <a:t> </a:t>
            </a:r>
            <a:r>
              <a:rPr lang="en-US" sz="3200" b="1" i="1" dirty="0">
                <a:latin typeface="Arial" pitchFamily="34" charset="0"/>
              </a:rPr>
              <a:t>c</a:t>
            </a:r>
            <a:r>
              <a:rPr lang="tr-TR" sz="3200" i="1" dirty="0">
                <a:latin typeface="Arial" pitchFamily="34" charset="0"/>
              </a:rPr>
              <a:t> </a:t>
            </a:r>
            <a:r>
              <a:rPr lang="en-US" sz="3200" dirty="0">
                <a:latin typeface="Arial" pitchFamily="34" charset="0"/>
              </a:rPr>
              <a:t> </a:t>
            </a:r>
            <a:endParaRPr lang="en-US" sz="2400" b="0" dirty="0">
              <a:latin typeface="Arial" pitchFamily="34" charset="0"/>
            </a:endParaRPr>
          </a:p>
          <a:p>
            <a:pPr marL="447675" indent="-447675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tr-TR" sz="2400" b="0" dirty="0">
                <a:latin typeface="Arial" pitchFamily="34" charset="0"/>
              </a:rPr>
              <a:t>       </a:t>
            </a:r>
            <a:endParaRPr lang="en-US" sz="2400" b="0" dirty="0">
              <a:latin typeface="Arial" pitchFamily="34" charset="0"/>
            </a:endParaRPr>
          </a:p>
          <a:p>
            <a:pPr marL="447675" indent="-447675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</a:rPr>
              <a:t>					        	</a:t>
            </a:r>
            <a:r>
              <a:rPr lang="en-US" sz="3200" dirty="0">
                <a:latin typeface="Arial" pitchFamily="34" charset="0"/>
              </a:rPr>
              <a:t>Also common:</a:t>
            </a:r>
          </a:p>
          <a:p>
            <a:pPr marL="447675" indent="-447675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3200" b="0" dirty="0">
                <a:latin typeface="Arial" pitchFamily="34" charset="0"/>
              </a:rPr>
              <a:t>					      	</a:t>
            </a:r>
            <a:r>
              <a:rPr lang="en-US" sz="3200" dirty="0">
                <a:latin typeface="Arial" pitchFamily="34" charset="0"/>
              </a:rPr>
              <a:t>R = </a:t>
            </a:r>
            <a:r>
              <a:rPr lang="en-US" sz="3200" i="1" dirty="0">
                <a:latin typeface="Arial" pitchFamily="34" charset="0"/>
              </a:rPr>
              <a:t>h</a:t>
            </a:r>
            <a:r>
              <a:rPr lang="tr-TR" sz="3200" i="1" dirty="0">
                <a:latin typeface="Arial" pitchFamily="34" charset="0"/>
              </a:rPr>
              <a:t> </a:t>
            </a:r>
            <a:r>
              <a:rPr lang="en-US" sz="3200" b="1" i="1" dirty="0">
                <a:latin typeface="Arial" pitchFamily="34" charset="0"/>
              </a:rPr>
              <a:t>a</a:t>
            </a:r>
            <a:r>
              <a:rPr lang="en-US" sz="3200" b="1" i="1" baseline="-25000" dirty="0">
                <a:latin typeface="Arial" pitchFamily="34" charset="0"/>
              </a:rPr>
              <a:t>1</a:t>
            </a:r>
            <a:r>
              <a:rPr lang="en-US" sz="3200" dirty="0">
                <a:latin typeface="Arial" pitchFamily="34" charset="0"/>
              </a:rPr>
              <a:t> + </a:t>
            </a:r>
            <a:r>
              <a:rPr lang="en-US" sz="3200" i="1" dirty="0">
                <a:latin typeface="Arial" pitchFamily="34" charset="0"/>
              </a:rPr>
              <a:t>k</a:t>
            </a:r>
            <a:r>
              <a:rPr lang="tr-TR" sz="3200" i="1" dirty="0">
                <a:latin typeface="Arial" pitchFamily="34" charset="0"/>
              </a:rPr>
              <a:t> </a:t>
            </a:r>
            <a:r>
              <a:rPr lang="en-US" sz="3200" b="1" i="1" dirty="0">
                <a:latin typeface="Arial" pitchFamily="34" charset="0"/>
              </a:rPr>
              <a:t>a</a:t>
            </a:r>
            <a:r>
              <a:rPr lang="en-US" sz="3200" b="1" i="1" baseline="-25000" dirty="0">
                <a:latin typeface="Arial" pitchFamily="34" charset="0"/>
              </a:rPr>
              <a:t>2</a:t>
            </a:r>
            <a:r>
              <a:rPr lang="en-US" sz="3200" dirty="0">
                <a:latin typeface="Arial" pitchFamily="34" charset="0"/>
              </a:rPr>
              <a:t> + </a:t>
            </a:r>
            <a:r>
              <a:rPr lang="en-US" sz="3200" i="1" dirty="0">
                <a:latin typeface="Arial" pitchFamily="34" charset="0"/>
              </a:rPr>
              <a:t>l </a:t>
            </a:r>
            <a:r>
              <a:rPr lang="en-US" sz="3200" b="1" i="1" dirty="0">
                <a:latin typeface="Arial" pitchFamily="34" charset="0"/>
              </a:rPr>
              <a:t>a</a:t>
            </a:r>
            <a:r>
              <a:rPr lang="en-US" sz="3200" b="1" i="1" baseline="-25000" dirty="0">
                <a:latin typeface="Arial" pitchFamily="34" charset="0"/>
              </a:rPr>
              <a:t>3</a:t>
            </a:r>
            <a:r>
              <a:rPr lang="en-US" sz="3200" i="1" dirty="0">
                <a:latin typeface="Arial" pitchFamily="34" charset="0"/>
              </a:rPr>
              <a:t> </a:t>
            </a:r>
            <a:r>
              <a:rPr lang="en-US" sz="2400" i="1" dirty="0">
                <a:latin typeface="Arial" pitchFamily="34" charset="0"/>
              </a:rPr>
              <a:t>	</a:t>
            </a:r>
            <a:r>
              <a:rPr lang="en-US" sz="2000" i="1" dirty="0">
                <a:latin typeface="Arial" pitchFamily="34" charset="0"/>
              </a:rPr>
              <a:t>						     </a:t>
            </a:r>
          </a:p>
          <a:p>
            <a:pPr marL="447675" indent="-447675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US" sz="2000" b="0" dirty="0">
              <a:latin typeface="Arial" pitchFamily="34" charset="0"/>
            </a:endParaRPr>
          </a:p>
        </p:txBody>
      </p:sp>
      <p:sp>
        <p:nvSpPr>
          <p:cNvPr id="61447" name="Rectangle 8"/>
          <p:cNvSpPr>
            <a:spLocks noChangeArrowheads="1"/>
          </p:cNvSpPr>
          <p:nvPr/>
        </p:nvSpPr>
        <p:spPr bwMode="auto">
          <a:xfrm>
            <a:off x="3635375" y="4024312"/>
            <a:ext cx="5113338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7675" indent="-447675" algn="just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tr-TR" b="0">
                <a:latin typeface="Arial" pitchFamily="34" charset="0"/>
              </a:rPr>
              <a:t>	</a:t>
            </a:r>
            <a:endParaRPr lang="en-US" sz="2000" b="0"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388" y="5841233"/>
            <a:ext cx="8964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Sometimes people will use [h k l] instead of u’s.</a:t>
            </a:r>
          </a:p>
          <a:p>
            <a:pPr algn="ctr"/>
            <a:r>
              <a:rPr lang="en-US" sz="3200" b="1" dirty="0"/>
              <a:t>(more common to see in reciprocal space, later)</a:t>
            </a:r>
          </a:p>
        </p:txBody>
      </p:sp>
    </p:spTree>
    <p:extLst>
      <p:ext uri="{BB962C8B-B14F-4D97-AF65-F5344CB8AC3E}">
        <p14:creationId xmlns:p14="http://schemas.microsoft.com/office/powerpoint/2010/main" val="3147692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15962"/>
          </a:xfrm>
          <a:noFill/>
        </p:spPr>
        <p:txBody>
          <a:bodyPr/>
          <a:lstStyle/>
          <a:p>
            <a:r>
              <a:rPr lang="en-US" sz="3800" b="1">
                <a:solidFill>
                  <a:schemeClr val="tx1"/>
                </a:solidFill>
              </a:rPr>
              <a:t>Solid Models: Close-Packed Spheres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8686800" cy="2362200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latin typeface="Palatino Linotype" pitchFamily="18" charset="0"/>
              </a:rPr>
              <a:t>Many atoms or ions forming solids have spherical symmetry (e.g. noble gases and simple metals)</a:t>
            </a:r>
          </a:p>
          <a:p>
            <a:r>
              <a:rPr lang="en-US" sz="2800" b="1" dirty="0">
                <a:latin typeface="Palatino Linotype" pitchFamily="18" charset="0"/>
              </a:rPr>
              <a:t>Considering the atoms or ions as solid spheres we can imagine crystals as closely packed spheres</a:t>
            </a:r>
          </a:p>
          <a:p>
            <a:r>
              <a:rPr lang="en-US" sz="2800" b="1" dirty="0">
                <a:latin typeface="Palatino Linotype" pitchFamily="18" charset="0"/>
              </a:rPr>
              <a:t>How can we pack them?</a:t>
            </a:r>
          </a:p>
        </p:txBody>
      </p:sp>
      <p:pic>
        <p:nvPicPr>
          <p:cNvPr id="9220" name="Picture 4" descr="FG11_03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b="7201"/>
          <a:stretch>
            <a:fillRect/>
          </a:stretch>
        </p:blipFill>
        <p:spPr>
          <a:xfrm>
            <a:off x="2057400" y="3529012"/>
            <a:ext cx="5257800" cy="3252788"/>
          </a:xfrm>
          <a:noFill/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5830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872" y="2465784"/>
            <a:ext cx="2597423" cy="2866430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 dirty="0">
                <a:solidFill>
                  <a:srgbClr val="4D4D4D"/>
                </a:solidFill>
              </a:rPr>
              <a:t>Simple cubic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453" y="5562600"/>
            <a:ext cx="8947547" cy="1830586"/>
          </a:xfrm>
          <a:ln/>
        </p:spPr>
        <p:txBody>
          <a:bodyPr/>
          <a:lstStyle/>
          <a:p>
            <a:pPr marL="572596">
              <a:lnSpc>
                <a:spcPct val="75000"/>
              </a:lnSpc>
              <a:spcBef>
                <a:spcPct val="0"/>
              </a:spcBef>
              <a:tabLst>
                <a:tab pos="1027994" algn="l"/>
                <a:tab pos="1027994" algn="l"/>
              </a:tabLst>
            </a:pPr>
            <a:r>
              <a:rPr lang="en-US" dirty="0"/>
              <a:t>The simple cubic structure is a </a:t>
            </a:r>
            <a:r>
              <a:rPr lang="en-US" dirty="0" err="1"/>
              <a:t>Bravais</a:t>
            </a:r>
            <a:r>
              <a:rPr lang="en-US" dirty="0"/>
              <a:t> lattice.</a:t>
            </a:r>
          </a:p>
          <a:p>
            <a:pPr marL="572596">
              <a:lnSpc>
                <a:spcPct val="75000"/>
              </a:lnSpc>
              <a:tabLst>
                <a:tab pos="1027994" algn="l"/>
                <a:tab pos="1027994" algn="l"/>
              </a:tabLst>
            </a:pPr>
            <a:r>
              <a:rPr lang="en-US" dirty="0"/>
              <a:t>How many lattice points are in each unit cell?</a:t>
            </a:r>
          </a:p>
        </p:txBody>
      </p:sp>
      <p:sp>
        <p:nvSpPr>
          <p:cNvPr id="55300" name="Rectangle 4"/>
          <p:cNvSpPr>
            <a:spLocks/>
          </p:cNvSpPr>
          <p:nvPr/>
        </p:nvSpPr>
        <p:spPr bwMode="auto">
          <a:xfrm>
            <a:off x="3489275" y="3276600"/>
            <a:ext cx="113814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b="1" dirty="0">
                <a:cs typeface="Helvetica" charset="0"/>
              </a:rPr>
              <a:t>a</a:t>
            </a:r>
            <a:endParaRPr lang="en-US" b="1" baseline="-6000" dirty="0">
              <a:cs typeface="Helvetica" charset="0"/>
            </a:endParaRPr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 rot="10800000" flipH="1">
            <a:off x="4598790" y="3148237"/>
            <a:ext cx="1029146" cy="411881"/>
          </a:xfrm>
          <a:prstGeom prst="line">
            <a:avLst/>
          </a:prstGeom>
          <a:noFill/>
          <a:ln w="508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 rot="10800000">
            <a:off x="3537273" y="3093542"/>
            <a:ext cx="838274" cy="466576"/>
          </a:xfrm>
          <a:prstGeom prst="line">
            <a:avLst/>
          </a:prstGeom>
          <a:noFill/>
          <a:ln w="508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 rot="10800000">
            <a:off x="4513957" y="3730898"/>
            <a:ext cx="7814" cy="1302618"/>
          </a:xfrm>
          <a:prstGeom prst="line">
            <a:avLst/>
          </a:prstGeom>
          <a:noFill/>
          <a:ln w="508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4" name="Oval 8"/>
          <p:cNvSpPr>
            <a:spLocks/>
          </p:cNvSpPr>
          <p:nvPr/>
        </p:nvSpPr>
        <p:spPr bwMode="auto">
          <a:xfrm>
            <a:off x="4259461" y="3348037"/>
            <a:ext cx="517922" cy="500063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2E0000"/>
              </a:gs>
            </a:gsLst>
            <a:lin ang="66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5" name="Rectangle 9"/>
          <p:cNvSpPr>
            <a:spLocks/>
          </p:cNvSpPr>
          <p:nvPr/>
        </p:nvSpPr>
        <p:spPr bwMode="auto">
          <a:xfrm>
            <a:off x="5113363" y="3348037"/>
            <a:ext cx="123432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b="1" dirty="0">
                <a:cs typeface="Helvetica" charset="0"/>
              </a:rPr>
              <a:t>b</a:t>
            </a:r>
            <a:endParaRPr lang="en-US" b="1" baseline="-6000" dirty="0">
              <a:cs typeface="Helvetica" charset="0"/>
            </a:endParaRPr>
          </a:p>
        </p:txBody>
      </p:sp>
      <p:sp>
        <p:nvSpPr>
          <p:cNvPr id="55306" name="Rectangle 10"/>
          <p:cNvSpPr>
            <a:spLocks/>
          </p:cNvSpPr>
          <p:nvPr/>
        </p:nvSpPr>
        <p:spPr bwMode="auto">
          <a:xfrm>
            <a:off x="4614416" y="4374952"/>
            <a:ext cx="96180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b="1" dirty="0">
                <a:cs typeface="Helvetica" charset="0"/>
              </a:rPr>
              <a:t>c</a:t>
            </a:r>
            <a:endParaRPr lang="en-US" b="1" baseline="-6000" dirty="0">
              <a:cs typeface="Helvetic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174" y="2512802"/>
            <a:ext cx="2638275" cy="24953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43517" y="1467780"/>
            <a:ext cx="4140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rial" pitchFamily="34" charset="0"/>
              </a:rPr>
              <a:t>R = </a:t>
            </a:r>
            <a:r>
              <a:rPr lang="en-US" sz="3200" i="1" dirty="0">
                <a:latin typeface="Arial" pitchFamily="34" charset="0"/>
              </a:rPr>
              <a:t>u</a:t>
            </a:r>
            <a:r>
              <a:rPr lang="en-US" sz="3200" i="1" baseline="-25000" dirty="0">
                <a:latin typeface="Arial" pitchFamily="34" charset="0"/>
              </a:rPr>
              <a:t>1</a:t>
            </a:r>
            <a:r>
              <a:rPr lang="tr-TR" sz="3200" i="1" dirty="0">
                <a:latin typeface="Arial" pitchFamily="34" charset="0"/>
              </a:rPr>
              <a:t> </a:t>
            </a:r>
            <a:r>
              <a:rPr lang="en-US" sz="3200" dirty="0">
                <a:latin typeface="Arial" pitchFamily="34" charset="0"/>
              </a:rPr>
              <a:t>a + </a:t>
            </a:r>
            <a:r>
              <a:rPr lang="en-US" sz="3200" i="1" dirty="0">
                <a:latin typeface="Arial" pitchFamily="34" charset="0"/>
              </a:rPr>
              <a:t>u</a:t>
            </a:r>
            <a:r>
              <a:rPr lang="en-US" sz="3200" i="1" baseline="-25000" dirty="0">
                <a:latin typeface="Arial" pitchFamily="34" charset="0"/>
              </a:rPr>
              <a:t>2</a:t>
            </a:r>
            <a:r>
              <a:rPr lang="tr-TR" sz="3200" i="1" dirty="0">
                <a:latin typeface="Arial" pitchFamily="34" charset="0"/>
              </a:rPr>
              <a:t> </a:t>
            </a:r>
            <a:r>
              <a:rPr lang="en-US" sz="3200" i="1" dirty="0">
                <a:latin typeface="Arial" pitchFamily="34" charset="0"/>
              </a:rPr>
              <a:t>b</a:t>
            </a:r>
            <a:r>
              <a:rPr lang="en-US" sz="3200" dirty="0">
                <a:latin typeface="Arial" pitchFamily="34" charset="0"/>
              </a:rPr>
              <a:t> </a:t>
            </a:r>
            <a:r>
              <a:rPr lang="en-US" sz="3200">
                <a:latin typeface="Arial" pitchFamily="34" charset="0"/>
              </a:rPr>
              <a:t>+ </a:t>
            </a:r>
            <a:r>
              <a:rPr lang="en-US" sz="3200" i="1" dirty="0">
                <a:latin typeface="Arial" pitchFamily="34" charset="0"/>
              </a:rPr>
              <a:t>u</a:t>
            </a:r>
            <a:r>
              <a:rPr lang="en-US" sz="3200" i="1" baseline="-25000">
                <a:latin typeface="Arial" pitchFamily="34" charset="0"/>
              </a:rPr>
              <a:t>3</a:t>
            </a:r>
            <a:r>
              <a:rPr lang="en-US" sz="3200" i="1">
                <a:latin typeface="Arial" pitchFamily="34" charset="0"/>
              </a:rPr>
              <a:t> </a:t>
            </a:r>
            <a:r>
              <a:rPr lang="en-US" sz="3200" i="1" dirty="0">
                <a:latin typeface="Arial" pitchFamily="34" charset="0"/>
              </a:rPr>
              <a:t>c</a:t>
            </a:r>
            <a:r>
              <a:rPr lang="tr-TR" sz="3200" i="1" dirty="0">
                <a:latin typeface="Arial" pitchFamily="34" charset="0"/>
              </a:rPr>
              <a:t> </a:t>
            </a:r>
            <a:endParaRPr lang="en-US" sz="3200" dirty="0"/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831FA4B9-6989-4255-A023-43C2CEE27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8200" y="2282941"/>
            <a:ext cx="2758929" cy="310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5977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 dirty="0">
                <a:solidFill>
                  <a:srgbClr val="4D4D4D"/>
                </a:solidFill>
              </a:rPr>
              <a:t>Simple cubic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2172" y="836414"/>
            <a:ext cx="8947547" cy="1830586"/>
          </a:xfrm>
          <a:ln/>
        </p:spPr>
        <p:txBody>
          <a:bodyPr/>
          <a:lstStyle/>
          <a:p>
            <a:pPr marL="572596">
              <a:lnSpc>
                <a:spcPct val="75000"/>
              </a:lnSpc>
              <a:spcBef>
                <a:spcPct val="0"/>
              </a:spcBef>
              <a:tabLst>
                <a:tab pos="1027994" algn="l"/>
                <a:tab pos="1027994" algn="l"/>
              </a:tabLst>
            </a:pPr>
            <a:r>
              <a:rPr lang="en-US" dirty="0"/>
              <a:t>We can also simply count the lattice points we see in one unit cell.</a:t>
            </a:r>
          </a:p>
          <a:p>
            <a:pPr marL="572596">
              <a:lnSpc>
                <a:spcPct val="75000"/>
              </a:lnSpc>
              <a:tabLst>
                <a:tab pos="1027994" algn="l"/>
                <a:tab pos="1027994" algn="l"/>
              </a:tabLst>
            </a:pPr>
            <a:r>
              <a:rPr lang="en-US" dirty="0"/>
              <a:t>But we have to keep track of how many unit cells share these atoms.</a:t>
            </a:r>
          </a:p>
        </p:txBody>
      </p:sp>
      <p:sp>
        <p:nvSpPr>
          <p:cNvPr id="57347" name="Rectangle 3"/>
          <p:cNvSpPr>
            <a:spLocks/>
          </p:cNvSpPr>
          <p:nvPr/>
        </p:nvSpPr>
        <p:spPr bwMode="auto">
          <a:xfrm>
            <a:off x="159114" y="3448275"/>
            <a:ext cx="866071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dirty="0">
                <a:cs typeface="Helvetica" charset="0"/>
              </a:rPr>
              <a:t>1/8 atom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 rot="10800000">
            <a:off x="1089925" y="3652540"/>
            <a:ext cx="755675" cy="340445"/>
          </a:xfrm>
          <a:prstGeom prst="line">
            <a:avLst/>
          </a:prstGeom>
          <a:noFill/>
          <a:ln w="50800" cap="flat">
            <a:solidFill>
              <a:srgbClr val="FF0000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49" name="Rectangle 5"/>
          <p:cNvSpPr>
            <a:spLocks/>
          </p:cNvSpPr>
          <p:nvPr/>
        </p:nvSpPr>
        <p:spPr bwMode="auto">
          <a:xfrm>
            <a:off x="1294769" y="2869429"/>
            <a:ext cx="866071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dirty="0">
                <a:cs typeface="Helvetica" charset="0"/>
              </a:rPr>
              <a:t>1/8 atom</a:t>
            </a: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 rot="10800000">
            <a:off x="2232925" y="3107829"/>
            <a:ext cx="755675" cy="340445"/>
          </a:xfrm>
          <a:prstGeom prst="line">
            <a:avLst/>
          </a:prstGeom>
          <a:noFill/>
          <a:ln w="50800" cap="flat">
            <a:solidFill>
              <a:srgbClr val="FF0000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1" name="Rectangle 7"/>
          <p:cNvSpPr>
            <a:spLocks/>
          </p:cNvSpPr>
          <p:nvPr/>
        </p:nvSpPr>
        <p:spPr bwMode="auto">
          <a:xfrm>
            <a:off x="4969820" y="3225300"/>
            <a:ext cx="866071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dirty="0">
                <a:cs typeface="Helvetica" charset="0"/>
              </a:rPr>
              <a:t>1/8 atom</a:t>
            </a: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rot="10800000" flipH="1">
            <a:off x="4447488" y="3563244"/>
            <a:ext cx="964406" cy="502295"/>
          </a:xfrm>
          <a:prstGeom prst="line">
            <a:avLst/>
          </a:prstGeom>
          <a:noFill/>
          <a:ln w="50800" cap="flat">
            <a:solidFill>
              <a:srgbClr val="FF0000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3" name="Rectangle 9"/>
          <p:cNvSpPr>
            <a:spLocks/>
          </p:cNvSpPr>
          <p:nvPr/>
        </p:nvSpPr>
        <p:spPr bwMode="auto">
          <a:xfrm>
            <a:off x="4536785" y="4326732"/>
            <a:ext cx="866071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dirty="0">
                <a:cs typeface="Helvetica" charset="0"/>
              </a:rPr>
              <a:t>1/8 atom</a:t>
            </a:r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 rot="10800000" flipH="1">
            <a:off x="3313418" y="4595739"/>
            <a:ext cx="1211089" cy="94878"/>
          </a:xfrm>
          <a:prstGeom prst="line">
            <a:avLst/>
          </a:prstGeom>
          <a:noFill/>
          <a:ln w="50800" cap="flat">
            <a:solidFill>
              <a:srgbClr val="FF0000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5" name="Rectangle 11"/>
          <p:cNvSpPr>
            <a:spLocks/>
          </p:cNvSpPr>
          <p:nvPr/>
        </p:nvSpPr>
        <p:spPr bwMode="auto">
          <a:xfrm>
            <a:off x="114300" y="5055440"/>
            <a:ext cx="866071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dirty="0">
                <a:cs typeface="Helvetica" charset="0"/>
              </a:rPr>
              <a:t>1/8 atom</a:t>
            </a:r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 rot="10800000">
            <a:off x="1045277" y="5313462"/>
            <a:ext cx="755675" cy="340445"/>
          </a:xfrm>
          <a:prstGeom prst="line">
            <a:avLst/>
          </a:prstGeom>
          <a:noFill/>
          <a:ln w="50800" cap="flat">
            <a:solidFill>
              <a:srgbClr val="FF0000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7" name="Rectangle 13"/>
          <p:cNvSpPr>
            <a:spLocks/>
          </p:cNvSpPr>
          <p:nvPr/>
        </p:nvSpPr>
        <p:spPr bwMode="auto">
          <a:xfrm>
            <a:off x="1265836" y="4595739"/>
            <a:ext cx="866071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dirty="0">
                <a:cs typeface="Helvetica" charset="0"/>
              </a:rPr>
              <a:t>1/8 atom</a:t>
            </a:r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 rot="10800000">
            <a:off x="2188277" y="4768751"/>
            <a:ext cx="755675" cy="340445"/>
          </a:xfrm>
          <a:prstGeom prst="line">
            <a:avLst/>
          </a:prstGeom>
          <a:noFill/>
          <a:ln w="50800" cap="flat">
            <a:solidFill>
              <a:srgbClr val="FF0000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9" name="Rectangle 15"/>
          <p:cNvSpPr>
            <a:spLocks/>
          </p:cNvSpPr>
          <p:nvPr/>
        </p:nvSpPr>
        <p:spPr bwMode="auto">
          <a:xfrm>
            <a:off x="5367137" y="4747455"/>
            <a:ext cx="866071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dirty="0">
                <a:cs typeface="Helvetica" charset="0"/>
              </a:rPr>
              <a:t>1/8 atom</a:t>
            </a:r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 rot="10800000" flipH="1">
            <a:off x="4456418" y="5081291"/>
            <a:ext cx="964406" cy="502295"/>
          </a:xfrm>
          <a:prstGeom prst="line">
            <a:avLst/>
          </a:prstGeom>
          <a:noFill/>
          <a:ln w="50800" cap="flat">
            <a:solidFill>
              <a:srgbClr val="FF0000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61" name="Rectangle 17"/>
          <p:cNvSpPr>
            <a:spLocks/>
          </p:cNvSpPr>
          <p:nvPr/>
        </p:nvSpPr>
        <p:spPr bwMode="auto">
          <a:xfrm>
            <a:off x="4501066" y="5889427"/>
            <a:ext cx="866071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dirty="0">
                <a:cs typeface="Helvetica" charset="0"/>
              </a:rPr>
              <a:t>1/8 atom</a:t>
            </a:r>
          </a:p>
        </p:txBody>
      </p:sp>
      <p:sp>
        <p:nvSpPr>
          <p:cNvPr id="57362" name="Line 18"/>
          <p:cNvSpPr>
            <a:spLocks noChangeShapeType="1"/>
          </p:cNvSpPr>
          <p:nvPr/>
        </p:nvSpPr>
        <p:spPr bwMode="auto">
          <a:xfrm rot="10800000" flipH="1">
            <a:off x="3277699" y="6158435"/>
            <a:ext cx="1211089" cy="94878"/>
          </a:xfrm>
          <a:prstGeom prst="line">
            <a:avLst/>
          </a:prstGeom>
          <a:noFill/>
          <a:ln w="50800" cap="flat">
            <a:solidFill>
              <a:srgbClr val="FF0000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7363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6625" y="3505200"/>
            <a:ext cx="2597423" cy="2866430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6268984" y="3258676"/>
          <a:ext cx="2910735" cy="2929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3936508" imgH="3961905" progId="PhotoshopElements.Image.3">
                  <p:embed/>
                </p:oleObj>
              </mc:Choice>
              <mc:Fallback>
                <p:oleObj name="Image" r:id="rId4" imgW="3936508" imgH="3961905" progId="PhotoshopElements.Image.3">
                  <p:embed/>
                  <p:pic>
                    <p:nvPicPr>
                      <p:cNvPr id="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8984" y="3258676"/>
                        <a:ext cx="2910735" cy="2929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82651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2888" y="990600"/>
            <a:ext cx="61214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 dirty="0"/>
              <a:t>ATOMIC PACKING FACTOR (APF)</a:t>
            </a:r>
          </a:p>
        </p:txBody>
      </p:sp>
      <p:sp>
        <p:nvSpPr>
          <p:cNvPr id="8203" name="AutoShape 11"/>
          <p:cNvSpPr>
            <a:spLocks noChangeAspect="1" noChangeArrowheads="1" noTextEdit="1"/>
          </p:cNvSpPr>
          <p:nvPr/>
        </p:nvSpPr>
        <p:spPr bwMode="auto">
          <a:xfrm>
            <a:off x="533400" y="2590800"/>
            <a:ext cx="3619500" cy="331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819400"/>
            <a:ext cx="1943100" cy="191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971550" y="2774950"/>
            <a:ext cx="2425700" cy="1943101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914400" y="3035300"/>
            <a:ext cx="101600" cy="1181100"/>
            <a:chOff x="576" y="1912"/>
            <a:chExt cx="64" cy="744"/>
          </a:xfrm>
        </p:grpSpPr>
        <p:sp>
          <p:nvSpPr>
            <p:cNvPr id="8208" name="Freeform 16"/>
            <p:cNvSpPr>
              <a:spLocks/>
            </p:cNvSpPr>
            <p:nvPr/>
          </p:nvSpPr>
          <p:spPr bwMode="auto">
            <a:xfrm>
              <a:off x="576" y="1912"/>
              <a:ext cx="64" cy="8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88"/>
                </a:cxn>
                <a:cxn ang="0">
                  <a:pos x="32" y="56"/>
                </a:cxn>
                <a:cxn ang="0">
                  <a:pos x="0" y="88"/>
                </a:cxn>
                <a:cxn ang="0">
                  <a:pos x="32" y="0"/>
                </a:cxn>
              </a:cxnLst>
              <a:rect l="0" t="0" r="r" b="b"/>
              <a:pathLst>
                <a:path w="64" h="88">
                  <a:moveTo>
                    <a:pt x="32" y="0"/>
                  </a:moveTo>
                  <a:lnTo>
                    <a:pt x="64" y="88"/>
                  </a:lnTo>
                  <a:lnTo>
                    <a:pt x="32" y="56"/>
                  </a:lnTo>
                  <a:lnTo>
                    <a:pt x="0" y="8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auto">
            <a:xfrm>
              <a:off x="576" y="2568"/>
              <a:ext cx="64" cy="88"/>
            </a:xfrm>
            <a:custGeom>
              <a:avLst/>
              <a:gdLst/>
              <a:ahLst/>
              <a:cxnLst>
                <a:cxn ang="0">
                  <a:pos x="32" y="88"/>
                </a:cxn>
                <a:cxn ang="0">
                  <a:pos x="0" y="0"/>
                </a:cxn>
                <a:cxn ang="0">
                  <a:pos x="32" y="32"/>
                </a:cxn>
                <a:cxn ang="0">
                  <a:pos x="64" y="0"/>
                </a:cxn>
                <a:cxn ang="0">
                  <a:pos x="32" y="88"/>
                </a:cxn>
              </a:cxnLst>
              <a:rect l="0" t="0" r="r" b="b"/>
              <a:pathLst>
                <a:path w="64" h="88">
                  <a:moveTo>
                    <a:pt x="32" y="88"/>
                  </a:moveTo>
                  <a:lnTo>
                    <a:pt x="0" y="0"/>
                  </a:lnTo>
                  <a:lnTo>
                    <a:pt x="32" y="32"/>
                  </a:lnTo>
                  <a:lnTo>
                    <a:pt x="64" y="0"/>
                  </a:lnTo>
                  <a:lnTo>
                    <a:pt x="32" y="88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Line 18"/>
            <p:cNvSpPr>
              <a:spLocks noChangeShapeType="1"/>
            </p:cNvSpPr>
            <p:nvPr/>
          </p:nvSpPr>
          <p:spPr bwMode="auto">
            <a:xfrm>
              <a:off x="608" y="1968"/>
              <a:ext cx="1" cy="6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850900" y="3416300"/>
            <a:ext cx="203200" cy="35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850900" y="3416300"/>
            <a:ext cx="1809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 Rounded MT Bold" pitchFamily="34" charset="0"/>
              </a:rPr>
              <a:t>a</a:t>
            </a:r>
            <a:endParaRPr lang="en-US" dirty="0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762000" y="3022600"/>
            <a:ext cx="4572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774700" y="4191000"/>
            <a:ext cx="4572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723900" y="5397501"/>
            <a:ext cx="698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 Rounded MT Bold" pitchFamily="34" charset="0"/>
              </a:rPr>
              <a:t>      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3" grpId="0"/>
      <p:bldP spid="8214" grpId="0" animBg="1"/>
      <p:bldP spid="82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2888" y="990600"/>
            <a:ext cx="61214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 dirty="0"/>
              <a:t>ATOMIC PACKING FACTOR (APF)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2266949" y="5919005"/>
            <a:ext cx="2574925" cy="596900"/>
            <a:chOff x="456" y="3320"/>
            <a:chExt cx="1622" cy="376"/>
          </a:xfrm>
        </p:grpSpPr>
        <p:sp>
          <p:nvSpPr>
            <p:cNvPr id="8218" name="Rectangle 26"/>
            <p:cNvSpPr>
              <a:spLocks noChangeArrowheads="1"/>
            </p:cNvSpPr>
            <p:nvPr/>
          </p:nvSpPr>
          <p:spPr bwMode="auto">
            <a:xfrm>
              <a:off x="456" y="3320"/>
              <a:ext cx="13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Arial Rounded MT Bold" pitchFamily="34" charset="0"/>
                </a:rPr>
                <a:t>contains 8 x 1/8 = </a:t>
              </a:r>
              <a:endParaRPr lang="en-US" dirty="0"/>
            </a:p>
          </p:txBody>
        </p:sp>
        <p:sp>
          <p:nvSpPr>
            <p:cNvPr id="8220" name="Rectangle 28"/>
            <p:cNvSpPr>
              <a:spLocks noChangeArrowheads="1"/>
            </p:cNvSpPr>
            <p:nvPr/>
          </p:nvSpPr>
          <p:spPr bwMode="auto">
            <a:xfrm>
              <a:off x="896" y="3504"/>
              <a:ext cx="13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9900"/>
                  </a:solidFill>
                  <a:latin typeface="Arial Rounded MT Bold" pitchFamily="34" charset="0"/>
                </a:rPr>
                <a:t>1 </a:t>
              </a:r>
              <a:endParaRPr lang="en-US" dirty="0"/>
            </a:p>
          </p:txBody>
        </p:sp>
        <p:sp>
          <p:nvSpPr>
            <p:cNvPr id="8221" name="Rectangle 29"/>
            <p:cNvSpPr>
              <a:spLocks noChangeArrowheads="1"/>
            </p:cNvSpPr>
            <p:nvPr/>
          </p:nvSpPr>
          <p:spPr bwMode="auto">
            <a:xfrm>
              <a:off x="1032" y="3504"/>
              <a:ext cx="104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9900"/>
                  </a:solidFill>
                  <a:latin typeface="Arial Rounded MT Bold" pitchFamily="34" charset="0"/>
                </a:rPr>
                <a:t>atom/unit cell</a:t>
              </a:r>
              <a:endParaRPr lang="en-US" dirty="0"/>
            </a:p>
          </p:txBody>
        </p:sp>
      </p:grp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0" y="5943601"/>
            <a:ext cx="1866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/>
              <a:t>Lattice constant</a:t>
            </a: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V="1">
            <a:off x="381000" y="3733800"/>
            <a:ext cx="533400" cy="22860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3" name="AutoShape 11"/>
          <p:cNvSpPr>
            <a:spLocks noChangeAspect="1" noChangeArrowheads="1" noTextEdit="1"/>
          </p:cNvSpPr>
          <p:nvPr/>
        </p:nvSpPr>
        <p:spPr bwMode="auto">
          <a:xfrm>
            <a:off x="533400" y="2590800"/>
            <a:ext cx="3619500" cy="331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819400"/>
            <a:ext cx="1943100" cy="191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723899" y="4737101"/>
            <a:ext cx="308610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solidFill>
                  <a:srgbClr val="663300"/>
                </a:solidFill>
                <a:latin typeface="Arial Rounded MT Bold" pitchFamily="34" charset="0"/>
              </a:rPr>
              <a:t>close-packed directions (where they touch)</a:t>
            </a:r>
            <a:endParaRPr lang="en-US" dirty="0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971550" y="2774950"/>
            <a:ext cx="2425700" cy="1943101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914400" y="3035300"/>
            <a:ext cx="101600" cy="1181100"/>
            <a:chOff x="576" y="1912"/>
            <a:chExt cx="64" cy="744"/>
          </a:xfrm>
        </p:grpSpPr>
        <p:sp>
          <p:nvSpPr>
            <p:cNvPr id="8208" name="Freeform 16"/>
            <p:cNvSpPr>
              <a:spLocks/>
            </p:cNvSpPr>
            <p:nvPr/>
          </p:nvSpPr>
          <p:spPr bwMode="auto">
            <a:xfrm>
              <a:off x="576" y="1912"/>
              <a:ext cx="64" cy="8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88"/>
                </a:cxn>
                <a:cxn ang="0">
                  <a:pos x="32" y="56"/>
                </a:cxn>
                <a:cxn ang="0">
                  <a:pos x="0" y="88"/>
                </a:cxn>
                <a:cxn ang="0">
                  <a:pos x="32" y="0"/>
                </a:cxn>
              </a:cxnLst>
              <a:rect l="0" t="0" r="r" b="b"/>
              <a:pathLst>
                <a:path w="64" h="88">
                  <a:moveTo>
                    <a:pt x="32" y="0"/>
                  </a:moveTo>
                  <a:lnTo>
                    <a:pt x="64" y="88"/>
                  </a:lnTo>
                  <a:lnTo>
                    <a:pt x="32" y="56"/>
                  </a:lnTo>
                  <a:lnTo>
                    <a:pt x="0" y="8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auto">
            <a:xfrm>
              <a:off x="576" y="2568"/>
              <a:ext cx="64" cy="88"/>
            </a:xfrm>
            <a:custGeom>
              <a:avLst/>
              <a:gdLst/>
              <a:ahLst/>
              <a:cxnLst>
                <a:cxn ang="0">
                  <a:pos x="32" y="88"/>
                </a:cxn>
                <a:cxn ang="0">
                  <a:pos x="0" y="0"/>
                </a:cxn>
                <a:cxn ang="0">
                  <a:pos x="32" y="32"/>
                </a:cxn>
                <a:cxn ang="0">
                  <a:pos x="64" y="0"/>
                </a:cxn>
                <a:cxn ang="0">
                  <a:pos x="32" y="88"/>
                </a:cxn>
              </a:cxnLst>
              <a:rect l="0" t="0" r="r" b="b"/>
              <a:pathLst>
                <a:path w="64" h="88">
                  <a:moveTo>
                    <a:pt x="32" y="88"/>
                  </a:moveTo>
                  <a:lnTo>
                    <a:pt x="0" y="0"/>
                  </a:lnTo>
                  <a:lnTo>
                    <a:pt x="32" y="32"/>
                  </a:lnTo>
                  <a:lnTo>
                    <a:pt x="64" y="0"/>
                  </a:lnTo>
                  <a:lnTo>
                    <a:pt x="32" y="88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Line 18"/>
            <p:cNvSpPr>
              <a:spLocks noChangeShapeType="1"/>
            </p:cNvSpPr>
            <p:nvPr/>
          </p:nvSpPr>
          <p:spPr bwMode="auto">
            <a:xfrm>
              <a:off x="608" y="1968"/>
              <a:ext cx="1" cy="6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850900" y="3416300"/>
            <a:ext cx="203200" cy="35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850900" y="3416300"/>
            <a:ext cx="1809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 Rounded MT Bold" pitchFamily="34" charset="0"/>
              </a:rPr>
              <a:t>a</a:t>
            </a:r>
            <a:endParaRPr lang="en-US" dirty="0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762000" y="3022600"/>
            <a:ext cx="4572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774700" y="4191000"/>
            <a:ext cx="4572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2898775" y="3869566"/>
            <a:ext cx="1035050" cy="36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 Rounded MT Bold" pitchFamily="34" charset="0"/>
              </a:rPr>
              <a:t>R=0.5a</a:t>
            </a:r>
            <a:endParaRPr lang="en-US" dirty="0"/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723900" y="5397501"/>
            <a:ext cx="698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 Rounded MT Bold" pitchFamily="34" charset="0"/>
              </a:rPr>
              <a:t>           </a:t>
            </a:r>
            <a:endParaRPr lang="en-US"/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1993900" y="4381500"/>
            <a:ext cx="1054100" cy="342900"/>
            <a:chOff x="1256" y="2760"/>
            <a:chExt cx="664" cy="216"/>
          </a:xfrm>
        </p:grpSpPr>
        <p:sp>
          <p:nvSpPr>
            <p:cNvPr id="8222" name="Freeform 30"/>
            <p:cNvSpPr>
              <a:spLocks/>
            </p:cNvSpPr>
            <p:nvPr/>
          </p:nvSpPr>
          <p:spPr bwMode="auto">
            <a:xfrm>
              <a:off x="1256" y="2896"/>
              <a:ext cx="112" cy="80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88" y="0"/>
                </a:cxn>
                <a:cxn ang="0">
                  <a:pos x="72" y="48"/>
                </a:cxn>
                <a:cxn ang="0">
                  <a:pos x="112" y="80"/>
                </a:cxn>
                <a:cxn ang="0">
                  <a:pos x="0" y="72"/>
                </a:cxn>
              </a:cxnLst>
              <a:rect l="0" t="0" r="r" b="b"/>
              <a:pathLst>
                <a:path w="112" h="80">
                  <a:moveTo>
                    <a:pt x="0" y="72"/>
                  </a:moveTo>
                  <a:lnTo>
                    <a:pt x="88" y="0"/>
                  </a:lnTo>
                  <a:lnTo>
                    <a:pt x="72" y="48"/>
                  </a:lnTo>
                  <a:lnTo>
                    <a:pt x="112" y="8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663300"/>
            </a:solidFill>
            <a:ln w="12700">
              <a:solidFill>
                <a:srgbClr val="66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Freeform 31"/>
            <p:cNvSpPr>
              <a:spLocks/>
            </p:cNvSpPr>
            <p:nvPr/>
          </p:nvSpPr>
          <p:spPr bwMode="auto">
            <a:xfrm>
              <a:off x="1808" y="2760"/>
              <a:ext cx="112" cy="80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24" y="80"/>
                </a:cxn>
                <a:cxn ang="0">
                  <a:pos x="40" y="32"/>
                </a:cxn>
                <a:cxn ang="0">
                  <a:pos x="0" y="0"/>
                </a:cxn>
                <a:cxn ang="0">
                  <a:pos x="112" y="8"/>
                </a:cxn>
              </a:cxnLst>
              <a:rect l="0" t="0" r="r" b="b"/>
              <a:pathLst>
                <a:path w="112" h="80">
                  <a:moveTo>
                    <a:pt x="112" y="8"/>
                  </a:moveTo>
                  <a:lnTo>
                    <a:pt x="24" y="80"/>
                  </a:lnTo>
                  <a:lnTo>
                    <a:pt x="40" y="32"/>
                  </a:lnTo>
                  <a:lnTo>
                    <a:pt x="0" y="0"/>
                  </a:lnTo>
                  <a:lnTo>
                    <a:pt x="112" y="8"/>
                  </a:lnTo>
                  <a:close/>
                </a:path>
              </a:pathLst>
            </a:custGeom>
            <a:solidFill>
              <a:srgbClr val="663300"/>
            </a:solidFill>
            <a:ln w="12700">
              <a:solidFill>
                <a:srgbClr val="66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Line 32"/>
            <p:cNvSpPr>
              <a:spLocks noChangeShapeType="1"/>
            </p:cNvSpPr>
            <p:nvPr/>
          </p:nvSpPr>
          <p:spPr bwMode="auto">
            <a:xfrm flipV="1">
              <a:off x="1328" y="2792"/>
              <a:ext cx="520" cy="152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1257300" y="4178300"/>
            <a:ext cx="723900" cy="533400"/>
            <a:chOff x="792" y="2632"/>
            <a:chExt cx="456" cy="336"/>
          </a:xfrm>
        </p:grpSpPr>
        <p:sp>
          <p:nvSpPr>
            <p:cNvPr id="8226" name="Freeform 34"/>
            <p:cNvSpPr>
              <a:spLocks/>
            </p:cNvSpPr>
            <p:nvPr/>
          </p:nvSpPr>
          <p:spPr bwMode="auto">
            <a:xfrm>
              <a:off x="792" y="2632"/>
              <a:ext cx="104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32"/>
                </a:cxn>
                <a:cxn ang="0">
                  <a:pos x="56" y="40"/>
                </a:cxn>
                <a:cxn ang="0">
                  <a:pos x="56" y="96"/>
                </a:cxn>
                <a:cxn ang="0">
                  <a:pos x="0" y="0"/>
                </a:cxn>
              </a:cxnLst>
              <a:rect l="0" t="0" r="r" b="b"/>
              <a:pathLst>
                <a:path w="104" h="96">
                  <a:moveTo>
                    <a:pt x="0" y="0"/>
                  </a:moveTo>
                  <a:lnTo>
                    <a:pt x="104" y="32"/>
                  </a:lnTo>
                  <a:lnTo>
                    <a:pt x="56" y="40"/>
                  </a:lnTo>
                  <a:lnTo>
                    <a:pt x="5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3300"/>
            </a:solidFill>
            <a:ln w="12700">
              <a:solidFill>
                <a:srgbClr val="66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Freeform 35"/>
            <p:cNvSpPr>
              <a:spLocks/>
            </p:cNvSpPr>
            <p:nvPr/>
          </p:nvSpPr>
          <p:spPr bwMode="auto">
            <a:xfrm>
              <a:off x="1144" y="2872"/>
              <a:ext cx="104" cy="96"/>
            </a:xfrm>
            <a:custGeom>
              <a:avLst/>
              <a:gdLst/>
              <a:ahLst/>
              <a:cxnLst>
                <a:cxn ang="0">
                  <a:pos x="104" y="96"/>
                </a:cxn>
                <a:cxn ang="0">
                  <a:pos x="0" y="64"/>
                </a:cxn>
                <a:cxn ang="0">
                  <a:pos x="48" y="56"/>
                </a:cxn>
                <a:cxn ang="0">
                  <a:pos x="48" y="0"/>
                </a:cxn>
                <a:cxn ang="0">
                  <a:pos x="104" y="96"/>
                </a:cxn>
              </a:cxnLst>
              <a:rect l="0" t="0" r="r" b="b"/>
              <a:pathLst>
                <a:path w="104" h="96">
                  <a:moveTo>
                    <a:pt x="104" y="96"/>
                  </a:moveTo>
                  <a:lnTo>
                    <a:pt x="0" y="64"/>
                  </a:lnTo>
                  <a:lnTo>
                    <a:pt x="48" y="56"/>
                  </a:lnTo>
                  <a:lnTo>
                    <a:pt x="48" y="0"/>
                  </a:lnTo>
                  <a:lnTo>
                    <a:pt x="104" y="96"/>
                  </a:lnTo>
                  <a:close/>
                </a:path>
              </a:pathLst>
            </a:custGeom>
            <a:solidFill>
              <a:srgbClr val="663300"/>
            </a:solidFill>
            <a:ln w="12700">
              <a:solidFill>
                <a:srgbClr val="66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8" name="Line 36"/>
            <p:cNvSpPr>
              <a:spLocks noChangeShapeType="1"/>
            </p:cNvSpPr>
            <p:nvPr/>
          </p:nvSpPr>
          <p:spPr bwMode="auto">
            <a:xfrm>
              <a:off x="848" y="2672"/>
              <a:ext cx="344" cy="256"/>
            </a:xfrm>
            <a:prstGeom prst="line">
              <a:avLst/>
            </a:prstGeom>
            <a:noFill/>
            <a:ln w="5080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1905000" y="3390900"/>
            <a:ext cx="152400" cy="1320800"/>
            <a:chOff x="1200" y="2136"/>
            <a:chExt cx="96" cy="832"/>
          </a:xfrm>
        </p:grpSpPr>
        <p:sp>
          <p:nvSpPr>
            <p:cNvPr id="8230" name="Freeform 38"/>
            <p:cNvSpPr>
              <a:spLocks/>
            </p:cNvSpPr>
            <p:nvPr/>
          </p:nvSpPr>
          <p:spPr bwMode="auto">
            <a:xfrm>
              <a:off x="1200" y="2136"/>
              <a:ext cx="80" cy="10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04"/>
                </a:cxn>
                <a:cxn ang="0">
                  <a:pos x="40" y="72"/>
                </a:cxn>
                <a:cxn ang="0">
                  <a:pos x="0" y="104"/>
                </a:cxn>
                <a:cxn ang="0">
                  <a:pos x="40" y="0"/>
                </a:cxn>
              </a:cxnLst>
              <a:rect l="0" t="0" r="r" b="b"/>
              <a:pathLst>
                <a:path w="80" h="104">
                  <a:moveTo>
                    <a:pt x="40" y="0"/>
                  </a:moveTo>
                  <a:lnTo>
                    <a:pt x="80" y="104"/>
                  </a:lnTo>
                  <a:lnTo>
                    <a:pt x="40" y="72"/>
                  </a:lnTo>
                  <a:lnTo>
                    <a:pt x="0" y="10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63300"/>
            </a:solidFill>
            <a:ln w="12700">
              <a:solidFill>
                <a:srgbClr val="66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Freeform 39"/>
            <p:cNvSpPr>
              <a:spLocks/>
            </p:cNvSpPr>
            <p:nvPr/>
          </p:nvSpPr>
          <p:spPr bwMode="auto">
            <a:xfrm>
              <a:off x="1216" y="2864"/>
              <a:ext cx="80" cy="104"/>
            </a:xfrm>
            <a:custGeom>
              <a:avLst/>
              <a:gdLst/>
              <a:ahLst/>
              <a:cxnLst>
                <a:cxn ang="0">
                  <a:pos x="40" y="104"/>
                </a:cxn>
                <a:cxn ang="0">
                  <a:pos x="0" y="0"/>
                </a:cxn>
                <a:cxn ang="0">
                  <a:pos x="40" y="32"/>
                </a:cxn>
                <a:cxn ang="0">
                  <a:pos x="80" y="0"/>
                </a:cxn>
                <a:cxn ang="0">
                  <a:pos x="40" y="104"/>
                </a:cxn>
              </a:cxnLst>
              <a:rect l="0" t="0" r="r" b="b"/>
              <a:pathLst>
                <a:path w="80" h="104">
                  <a:moveTo>
                    <a:pt x="40" y="104"/>
                  </a:moveTo>
                  <a:lnTo>
                    <a:pt x="0" y="0"/>
                  </a:lnTo>
                  <a:lnTo>
                    <a:pt x="40" y="32"/>
                  </a:lnTo>
                  <a:lnTo>
                    <a:pt x="80" y="0"/>
                  </a:lnTo>
                  <a:lnTo>
                    <a:pt x="40" y="104"/>
                  </a:lnTo>
                  <a:close/>
                </a:path>
              </a:pathLst>
            </a:custGeom>
            <a:solidFill>
              <a:srgbClr val="663300"/>
            </a:solidFill>
            <a:ln w="12700">
              <a:solidFill>
                <a:srgbClr val="66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Line 40"/>
            <p:cNvSpPr>
              <a:spLocks noChangeShapeType="1"/>
            </p:cNvSpPr>
            <p:nvPr/>
          </p:nvSpPr>
          <p:spPr bwMode="auto">
            <a:xfrm>
              <a:off x="1240" y="2208"/>
              <a:ext cx="16" cy="6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2692400" y="4076700"/>
            <a:ext cx="368300" cy="317500"/>
            <a:chOff x="1696" y="2568"/>
            <a:chExt cx="232" cy="200"/>
          </a:xfrm>
        </p:grpSpPr>
        <p:sp>
          <p:nvSpPr>
            <p:cNvPr id="8234" name="Freeform 42"/>
            <p:cNvSpPr>
              <a:spLocks/>
            </p:cNvSpPr>
            <p:nvPr/>
          </p:nvSpPr>
          <p:spPr bwMode="auto">
            <a:xfrm>
              <a:off x="1696" y="2568"/>
              <a:ext cx="88" cy="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32"/>
                </a:cxn>
                <a:cxn ang="0">
                  <a:pos x="40" y="40"/>
                </a:cxn>
                <a:cxn ang="0">
                  <a:pos x="48" y="80"/>
                </a:cxn>
                <a:cxn ang="0">
                  <a:pos x="0" y="0"/>
                </a:cxn>
              </a:cxnLst>
              <a:rect l="0" t="0" r="r" b="b"/>
              <a:pathLst>
                <a:path w="88" h="80">
                  <a:moveTo>
                    <a:pt x="0" y="0"/>
                  </a:moveTo>
                  <a:lnTo>
                    <a:pt x="88" y="32"/>
                  </a:lnTo>
                  <a:lnTo>
                    <a:pt x="40" y="40"/>
                  </a:lnTo>
                  <a:lnTo>
                    <a:pt x="48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Line 43"/>
            <p:cNvSpPr>
              <a:spLocks noChangeShapeType="1"/>
            </p:cNvSpPr>
            <p:nvPr/>
          </p:nvSpPr>
          <p:spPr bwMode="auto">
            <a:xfrm>
              <a:off x="1736" y="2608"/>
              <a:ext cx="192" cy="16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895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8202" grpId="0" animBg="1"/>
      <p:bldP spid="8206" grpId="0"/>
      <p:bldP spid="8213" grpId="0"/>
      <p:bldP spid="8214" grpId="0" animBg="1"/>
      <p:bldP spid="8215" grpId="0" animBg="1"/>
      <p:bldP spid="82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2888" y="990600"/>
            <a:ext cx="61214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1600" y="3124200"/>
            <a:ext cx="48514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 dirty="0"/>
              <a:t>ATOMIC PACKING FACTOR (APF)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2440545" y="5746751"/>
            <a:ext cx="2574925" cy="596900"/>
            <a:chOff x="456" y="3320"/>
            <a:chExt cx="1622" cy="376"/>
          </a:xfrm>
        </p:grpSpPr>
        <p:sp>
          <p:nvSpPr>
            <p:cNvPr id="8218" name="Rectangle 26"/>
            <p:cNvSpPr>
              <a:spLocks noChangeArrowheads="1"/>
            </p:cNvSpPr>
            <p:nvPr/>
          </p:nvSpPr>
          <p:spPr bwMode="auto">
            <a:xfrm>
              <a:off x="456" y="3320"/>
              <a:ext cx="13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Arial Rounded MT Bold" pitchFamily="34" charset="0"/>
                </a:rPr>
                <a:t>contains 8 x 1/8 = </a:t>
              </a:r>
              <a:endParaRPr lang="en-US" dirty="0"/>
            </a:p>
          </p:txBody>
        </p:sp>
        <p:sp>
          <p:nvSpPr>
            <p:cNvPr id="8220" name="Rectangle 28"/>
            <p:cNvSpPr>
              <a:spLocks noChangeArrowheads="1"/>
            </p:cNvSpPr>
            <p:nvPr/>
          </p:nvSpPr>
          <p:spPr bwMode="auto">
            <a:xfrm>
              <a:off x="896" y="3504"/>
              <a:ext cx="13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9900"/>
                  </a:solidFill>
                  <a:latin typeface="Arial Rounded MT Bold" pitchFamily="34" charset="0"/>
                </a:rPr>
                <a:t>1 </a:t>
              </a:r>
              <a:endParaRPr lang="en-US" dirty="0"/>
            </a:p>
          </p:txBody>
        </p:sp>
        <p:sp>
          <p:nvSpPr>
            <p:cNvPr id="8221" name="Rectangle 29"/>
            <p:cNvSpPr>
              <a:spLocks noChangeArrowheads="1"/>
            </p:cNvSpPr>
            <p:nvPr/>
          </p:nvSpPr>
          <p:spPr bwMode="auto">
            <a:xfrm>
              <a:off x="1032" y="3504"/>
              <a:ext cx="104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9900"/>
                  </a:solidFill>
                  <a:latin typeface="Arial Rounded MT Bold" pitchFamily="34" charset="0"/>
                </a:rPr>
                <a:t>atom/unit cell</a:t>
              </a:r>
              <a:endParaRPr lang="en-US" dirty="0"/>
            </a:p>
          </p:txBody>
        </p:sp>
      </p:grp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0" y="5943601"/>
            <a:ext cx="1866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/>
              <a:t>Lattice constant</a:t>
            </a: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V="1">
            <a:off x="381000" y="3733800"/>
            <a:ext cx="533400" cy="22860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3" name="AutoShape 11"/>
          <p:cNvSpPr>
            <a:spLocks noChangeAspect="1" noChangeArrowheads="1" noTextEdit="1"/>
          </p:cNvSpPr>
          <p:nvPr/>
        </p:nvSpPr>
        <p:spPr bwMode="auto">
          <a:xfrm>
            <a:off x="533400" y="2590800"/>
            <a:ext cx="3619500" cy="331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819400"/>
            <a:ext cx="1943100" cy="191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723899" y="4737101"/>
            <a:ext cx="308610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solidFill>
                  <a:srgbClr val="663300"/>
                </a:solidFill>
                <a:latin typeface="Arial Rounded MT Bold" pitchFamily="34" charset="0"/>
              </a:rPr>
              <a:t>close-packed directions (where they touch)</a:t>
            </a:r>
            <a:endParaRPr lang="en-US" dirty="0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971550" y="2774950"/>
            <a:ext cx="2425700" cy="1943101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914400" y="3035300"/>
            <a:ext cx="101600" cy="1181100"/>
            <a:chOff x="576" y="1912"/>
            <a:chExt cx="64" cy="744"/>
          </a:xfrm>
        </p:grpSpPr>
        <p:sp>
          <p:nvSpPr>
            <p:cNvPr id="8208" name="Freeform 16"/>
            <p:cNvSpPr>
              <a:spLocks/>
            </p:cNvSpPr>
            <p:nvPr/>
          </p:nvSpPr>
          <p:spPr bwMode="auto">
            <a:xfrm>
              <a:off x="576" y="1912"/>
              <a:ext cx="64" cy="8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88"/>
                </a:cxn>
                <a:cxn ang="0">
                  <a:pos x="32" y="56"/>
                </a:cxn>
                <a:cxn ang="0">
                  <a:pos x="0" y="88"/>
                </a:cxn>
                <a:cxn ang="0">
                  <a:pos x="32" y="0"/>
                </a:cxn>
              </a:cxnLst>
              <a:rect l="0" t="0" r="r" b="b"/>
              <a:pathLst>
                <a:path w="64" h="88">
                  <a:moveTo>
                    <a:pt x="32" y="0"/>
                  </a:moveTo>
                  <a:lnTo>
                    <a:pt x="64" y="88"/>
                  </a:lnTo>
                  <a:lnTo>
                    <a:pt x="32" y="56"/>
                  </a:lnTo>
                  <a:lnTo>
                    <a:pt x="0" y="8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auto">
            <a:xfrm>
              <a:off x="576" y="2568"/>
              <a:ext cx="64" cy="88"/>
            </a:xfrm>
            <a:custGeom>
              <a:avLst/>
              <a:gdLst/>
              <a:ahLst/>
              <a:cxnLst>
                <a:cxn ang="0">
                  <a:pos x="32" y="88"/>
                </a:cxn>
                <a:cxn ang="0">
                  <a:pos x="0" y="0"/>
                </a:cxn>
                <a:cxn ang="0">
                  <a:pos x="32" y="32"/>
                </a:cxn>
                <a:cxn ang="0">
                  <a:pos x="64" y="0"/>
                </a:cxn>
                <a:cxn ang="0">
                  <a:pos x="32" y="88"/>
                </a:cxn>
              </a:cxnLst>
              <a:rect l="0" t="0" r="r" b="b"/>
              <a:pathLst>
                <a:path w="64" h="88">
                  <a:moveTo>
                    <a:pt x="32" y="88"/>
                  </a:moveTo>
                  <a:lnTo>
                    <a:pt x="0" y="0"/>
                  </a:lnTo>
                  <a:lnTo>
                    <a:pt x="32" y="32"/>
                  </a:lnTo>
                  <a:lnTo>
                    <a:pt x="64" y="0"/>
                  </a:lnTo>
                  <a:lnTo>
                    <a:pt x="32" y="88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Line 18"/>
            <p:cNvSpPr>
              <a:spLocks noChangeShapeType="1"/>
            </p:cNvSpPr>
            <p:nvPr/>
          </p:nvSpPr>
          <p:spPr bwMode="auto">
            <a:xfrm>
              <a:off x="608" y="1968"/>
              <a:ext cx="1" cy="6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850900" y="3416300"/>
            <a:ext cx="203200" cy="35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850900" y="3416300"/>
            <a:ext cx="1809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 Rounded MT Bold" pitchFamily="34" charset="0"/>
              </a:rPr>
              <a:t>a</a:t>
            </a:r>
            <a:endParaRPr lang="en-US" dirty="0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762000" y="3022600"/>
            <a:ext cx="4572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774700" y="4191000"/>
            <a:ext cx="4572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2898775" y="3869566"/>
            <a:ext cx="1035050" cy="36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 Rounded MT Bold" pitchFamily="34" charset="0"/>
              </a:rPr>
              <a:t>R=0.5a</a:t>
            </a:r>
            <a:endParaRPr lang="en-US" dirty="0"/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723900" y="5397501"/>
            <a:ext cx="698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 Rounded MT Bold" pitchFamily="34" charset="0"/>
              </a:rPr>
              <a:t>           </a:t>
            </a:r>
            <a:endParaRPr lang="en-US"/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1993900" y="4381500"/>
            <a:ext cx="1054100" cy="342900"/>
            <a:chOff x="1256" y="2760"/>
            <a:chExt cx="664" cy="216"/>
          </a:xfrm>
        </p:grpSpPr>
        <p:sp>
          <p:nvSpPr>
            <p:cNvPr id="8222" name="Freeform 30"/>
            <p:cNvSpPr>
              <a:spLocks/>
            </p:cNvSpPr>
            <p:nvPr/>
          </p:nvSpPr>
          <p:spPr bwMode="auto">
            <a:xfrm>
              <a:off x="1256" y="2896"/>
              <a:ext cx="112" cy="80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88" y="0"/>
                </a:cxn>
                <a:cxn ang="0">
                  <a:pos x="72" y="48"/>
                </a:cxn>
                <a:cxn ang="0">
                  <a:pos x="112" y="80"/>
                </a:cxn>
                <a:cxn ang="0">
                  <a:pos x="0" y="72"/>
                </a:cxn>
              </a:cxnLst>
              <a:rect l="0" t="0" r="r" b="b"/>
              <a:pathLst>
                <a:path w="112" h="80">
                  <a:moveTo>
                    <a:pt x="0" y="72"/>
                  </a:moveTo>
                  <a:lnTo>
                    <a:pt x="88" y="0"/>
                  </a:lnTo>
                  <a:lnTo>
                    <a:pt x="72" y="48"/>
                  </a:lnTo>
                  <a:lnTo>
                    <a:pt x="112" y="8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663300"/>
            </a:solidFill>
            <a:ln w="12700">
              <a:solidFill>
                <a:srgbClr val="66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Freeform 31"/>
            <p:cNvSpPr>
              <a:spLocks/>
            </p:cNvSpPr>
            <p:nvPr/>
          </p:nvSpPr>
          <p:spPr bwMode="auto">
            <a:xfrm>
              <a:off x="1808" y="2760"/>
              <a:ext cx="112" cy="80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24" y="80"/>
                </a:cxn>
                <a:cxn ang="0">
                  <a:pos x="40" y="32"/>
                </a:cxn>
                <a:cxn ang="0">
                  <a:pos x="0" y="0"/>
                </a:cxn>
                <a:cxn ang="0">
                  <a:pos x="112" y="8"/>
                </a:cxn>
              </a:cxnLst>
              <a:rect l="0" t="0" r="r" b="b"/>
              <a:pathLst>
                <a:path w="112" h="80">
                  <a:moveTo>
                    <a:pt x="112" y="8"/>
                  </a:moveTo>
                  <a:lnTo>
                    <a:pt x="24" y="80"/>
                  </a:lnTo>
                  <a:lnTo>
                    <a:pt x="40" y="32"/>
                  </a:lnTo>
                  <a:lnTo>
                    <a:pt x="0" y="0"/>
                  </a:lnTo>
                  <a:lnTo>
                    <a:pt x="112" y="8"/>
                  </a:lnTo>
                  <a:close/>
                </a:path>
              </a:pathLst>
            </a:custGeom>
            <a:solidFill>
              <a:srgbClr val="663300"/>
            </a:solidFill>
            <a:ln w="12700">
              <a:solidFill>
                <a:srgbClr val="66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Line 32"/>
            <p:cNvSpPr>
              <a:spLocks noChangeShapeType="1"/>
            </p:cNvSpPr>
            <p:nvPr/>
          </p:nvSpPr>
          <p:spPr bwMode="auto">
            <a:xfrm flipV="1">
              <a:off x="1328" y="2792"/>
              <a:ext cx="520" cy="152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1257300" y="4178300"/>
            <a:ext cx="723900" cy="533400"/>
            <a:chOff x="792" y="2632"/>
            <a:chExt cx="456" cy="336"/>
          </a:xfrm>
        </p:grpSpPr>
        <p:sp>
          <p:nvSpPr>
            <p:cNvPr id="8226" name="Freeform 34"/>
            <p:cNvSpPr>
              <a:spLocks/>
            </p:cNvSpPr>
            <p:nvPr/>
          </p:nvSpPr>
          <p:spPr bwMode="auto">
            <a:xfrm>
              <a:off x="792" y="2632"/>
              <a:ext cx="104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32"/>
                </a:cxn>
                <a:cxn ang="0">
                  <a:pos x="56" y="40"/>
                </a:cxn>
                <a:cxn ang="0">
                  <a:pos x="56" y="96"/>
                </a:cxn>
                <a:cxn ang="0">
                  <a:pos x="0" y="0"/>
                </a:cxn>
              </a:cxnLst>
              <a:rect l="0" t="0" r="r" b="b"/>
              <a:pathLst>
                <a:path w="104" h="96">
                  <a:moveTo>
                    <a:pt x="0" y="0"/>
                  </a:moveTo>
                  <a:lnTo>
                    <a:pt x="104" y="32"/>
                  </a:lnTo>
                  <a:lnTo>
                    <a:pt x="56" y="40"/>
                  </a:lnTo>
                  <a:lnTo>
                    <a:pt x="5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3300"/>
            </a:solidFill>
            <a:ln w="12700">
              <a:solidFill>
                <a:srgbClr val="66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Freeform 35"/>
            <p:cNvSpPr>
              <a:spLocks/>
            </p:cNvSpPr>
            <p:nvPr/>
          </p:nvSpPr>
          <p:spPr bwMode="auto">
            <a:xfrm>
              <a:off x="1144" y="2872"/>
              <a:ext cx="104" cy="96"/>
            </a:xfrm>
            <a:custGeom>
              <a:avLst/>
              <a:gdLst/>
              <a:ahLst/>
              <a:cxnLst>
                <a:cxn ang="0">
                  <a:pos x="104" y="96"/>
                </a:cxn>
                <a:cxn ang="0">
                  <a:pos x="0" y="64"/>
                </a:cxn>
                <a:cxn ang="0">
                  <a:pos x="48" y="56"/>
                </a:cxn>
                <a:cxn ang="0">
                  <a:pos x="48" y="0"/>
                </a:cxn>
                <a:cxn ang="0">
                  <a:pos x="104" y="96"/>
                </a:cxn>
              </a:cxnLst>
              <a:rect l="0" t="0" r="r" b="b"/>
              <a:pathLst>
                <a:path w="104" h="96">
                  <a:moveTo>
                    <a:pt x="104" y="96"/>
                  </a:moveTo>
                  <a:lnTo>
                    <a:pt x="0" y="64"/>
                  </a:lnTo>
                  <a:lnTo>
                    <a:pt x="48" y="56"/>
                  </a:lnTo>
                  <a:lnTo>
                    <a:pt x="48" y="0"/>
                  </a:lnTo>
                  <a:lnTo>
                    <a:pt x="104" y="96"/>
                  </a:lnTo>
                  <a:close/>
                </a:path>
              </a:pathLst>
            </a:custGeom>
            <a:solidFill>
              <a:srgbClr val="663300"/>
            </a:solidFill>
            <a:ln w="12700">
              <a:solidFill>
                <a:srgbClr val="66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8" name="Line 36"/>
            <p:cNvSpPr>
              <a:spLocks noChangeShapeType="1"/>
            </p:cNvSpPr>
            <p:nvPr/>
          </p:nvSpPr>
          <p:spPr bwMode="auto">
            <a:xfrm>
              <a:off x="848" y="2672"/>
              <a:ext cx="344" cy="256"/>
            </a:xfrm>
            <a:prstGeom prst="line">
              <a:avLst/>
            </a:prstGeom>
            <a:noFill/>
            <a:ln w="5080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1905000" y="3390900"/>
            <a:ext cx="152400" cy="1320800"/>
            <a:chOff x="1200" y="2136"/>
            <a:chExt cx="96" cy="832"/>
          </a:xfrm>
        </p:grpSpPr>
        <p:sp>
          <p:nvSpPr>
            <p:cNvPr id="8230" name="Freeform 38"/>
            <p:cNvSpPr>
              <a:spLocks/>
            </p:cNvSpPr>
            <p:nvPr/>
          </p:nvSpPr>
          <p:spPr bwMode="auto">
            <a:xfrm>
              <a:off x="1200" y="2136"/>
              <a:ext cx="80" cy="10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04"/>
                </a:cxn>
                <a:cxn ang="0">
                  <a:pos x="40" y="72"/>
                </a:cxn>
                <a:cxn ang="0">
                  <a:pos x="0" y="104"/>
                </a:cxn>
                <a:cxn ang="0">
                  <a:pos x="40" y="0"/>
                </a:cxn>
              </a:cxnLst>
              <a:rect l="0" t="0" r="r" b="b"/>
              <a:pathLst>
                <a:path w="80" h="104">
                  <a:moveTo>
                    <a:pt x="40" y="0"/>
                  </a:moveTo>
                  <a:lnTo>
                    <a:pt x="80" y="104"/>
                  </a:lnTo>
                  <a:lnTo>
                    <a:pt x="40" y="72"/>
                  </a:lnTo>
                  <a:lnTo>
                    <a:pt x="0" y="10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63300"/>
            </a:solidFill>
            <a:ln w="12700">
              <a:solidFill>
                <a:srgbClr val="66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Freeform 39"/>
            <p:cNvSpPr>
              <a:spLocks/>
            </p:cNvSpPr>
            <p:nvPr/>
          </p:nvSpPr>
          <p:spPr bwMode="auto">
            <a:xfrm>
              <a:off x="1216" y="2864"/>
              <a:ext cx="80" cy="104"/>
            </a:xfrm>
            <a:custGeom>
              <a:avLst/>
              <a:gdLst/>
              <a:ahLst/>
              <a:cxnLst>
                <a:cxn ang="0">
                  <a:pos x="40" y="104"/>
                </a:cxn>
                <a:cxn ang="0">
                  <a:pos x="0" y="0"/>
                </a:cxn>
                <a:cxn ang="0">
                  <a:pos x="40" y="32"/>
                </a:cxn>
                <a:cxn ang="0">
                  <a:pos x="80" y="0"/>
                </a:cxn>
                <a:cxn ang="0">
                  <a:pos x="40" y="104"/>
                </a:cxn>
              </a:cxnLst>
              <a:rect l="0" t="0" r="r" b="b"/>
              <a:pathLst>
                <a:path w="80" h="104">
                  <a:moveTo>
                    <a:pt x="40" y="104"/>
                  </a:moveTo>
                  <a:lnTo>
                    <a:pt x="0" y="0"/>
                  </a:lnTo>
                  <a:lnTo>
                    <a:pt x="40" y="32"/>
                  </a:lnTo>
                  <a:lnTo>
                    <a:pt x="80" y="0"/>
                  </a:lnTo>
                  <a:lnTo>
                    <a:pt x="40" y="104"/>
                  </a:lnTo>
                  <a:close/>
                </a:path>
              </a:pathLst>
            </a:custGeom>
            <a:solidFill>
              <a:srgbClr val="663300"/>
            </a:solidFill>
            <a:ln w="12700">
              <a:solidFill>
                <a:srgbClr val="66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Line 40"/>
            <p:cNvSpPr>
              <a:spLocks noChangeShapeType="1"/>
            </p:cNvSpPr>
            <p:nvPr/>
          </p:nvSpPr>
          <p:spPr bwMode="auto">
            <a:xfrm>
              <a:off x="1240" y="2208"/>
              <a:ext cx="16" cy="6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2692400" y="4076700"/>
            <a:ext cx="368300" cy="317500"/>
            <a:chOff x="1696" y="2568"/>
            <a:chExt cx="232" cy="200"/>
          </a:xfrm>
        </p:grpSpPr>
        <p:sp>
          <p:nvSpPr>
            <p:cNvPr id="8234" name="Freeform 42"/>
            <p:cNvSpPr>
              <a:spLocks/>
            </p:cNvSpPr>
            <p:nvPr/>
          </p:nvSpPr>
          <p:spPr bwMode="auto">
            <a:xfrm>
              <a:off x="1696" y="2568"/>
              <a:ext cx="88" cy="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32"/>
                </a:cxn>
                <a:cxn ang="0">
                  <a:pos x="40" y="40"/>
                </a:cxn>
                <a:cxn ang="0">
                  <a:pos x="48" y="80"/>
                </a:cxn>
                <a:cxn ang="0">
                  <a:pos x="0" y="0"/>
                </a:cxn>
              </a:cxnLst>
              <a:rect l="0" t="0" r="r" b="b"/>
              <a:pathLst>
                <a:path w="88" h="80">
                  <a:moveTo>
                    <a:pt x="0" y="0"/>
                  </a:moveTo>
                  <a:lnTo>
                    <a:pt x="88" y="32"/>
                  </a:lnTo>
                  <a:lnTo>
                    <a:pt x="40" y="40"/>
                  </a:lnTo>
                  <a:lnTo>
                    <a:pt x="48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Line 43"/>
            <p:cNvSpPr>
              <a:spLocks noChangeShapeType="1"/>
            </p:cNvSpPr>
            <p:nvPr/>
          </p:nvSpPr>
          <p:spPr bwMode="auto">
            <a:xfrm>
              <a:off x="1736" y="2608"/>
              <a:ext cx="192" cy="16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305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8202" grpId="0" animBg="1"/>
      <p:bldP spid="8206" grpId="0"/>
      <p:bldP spid="8213" grpId="0"/>
      <p:bldP spid="8214" grpId="0" animBg="1"/>
      <p:bldP spid="8215" grpId="0" animBg="1"/>
      <p:bldP spid="82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2888" y="990600"/>
            <a:ext cx="61214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656105" y="6266854"/>
            <a:ext cx="60137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 dirty="0"/>
              <a:t>APF for the simple cubic structure = 0.52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1600" y="3124200"/>
            <a:ext cx="48514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 dirty="0"/>
              <a:t>ATOMIC PACKING FACTOR (APF)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2108200" y="5438477"/>
            <a:ext cx="2574925" cy="596900"/>
            <a:chOff x="456" y="3320"/>
            <a:chExt cx="1622" cy="376"/>
          </a:xfrm>
        </p:grpSpPr>
        <p:sp>
          <p:nvSpPr>
            <p:cNvPr id="8218" name="Rectangle 26"/>
            <p:cNvSpPr>
              <a:spLocks noChangeArrowheads="1"/>
            </p:cNvSpPr>
            <p:nvPr/>
          </p:nvSpPr>
          <p:spPr bwMode="auto">
            <a:xfrm>
              <a:off x="456" y="3320"/>
              <a:ext cx="13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Arial Rounded MT Bold" pitchFamily="34" charset="0"/>
                </a:rPr>
                <a:t>contains 8 x 1/8 = </a:t>
              </a:r>
              <a:endParaRPr lang="en-US" dirty="0"/>
            </a:p>
          </p:txBody>
        </p:sp>
        <p:sp>
          <p:nvSpPr>
            <p:cNvPr id="8220" name="Rectangle 28"/>
            <p:cNvSpPr>
              <a:spLocks noChangeArrowheads="1"/>
            </p:cNvSpPr>
            <p:nvPr/>
          </p:nvSpPr>
          <p:spPr bwMode="auto">
            <a:xfrm>
              <a:off x="896" y="3504"/>
              <a:ext cx="13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9900"/>
                  </a:solidFill>
                  <a:latin typeface="Arial Rounded MT Bold" pitchFamily="34" charset="0"/>
                </a:rPr>
                <a:t>1 </a:t>
              </a:r>
              <a:endParaRPr lang="en-US" dirty="0"/>
            </a:p>
          </p:txBody>
        </p:sp>
        <p:sp>
          <p:nvSpPr>
            <p:cNvPr id="8221" name="Rectangle 29"/>
            <p:cNvSpPr>
              <a:spLocks noChangeArrowheads="1"/>
            </p:cNvSpPr>
            <p:nvPr/>
          </p:nvSpPr>
          <p:spPr bwMode="auto">
            <a:xfrm>
              <a:off x="1032" y="3504"/>
              <a:ext cx="104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9900"/>
                  </a:solidFill>
                  <a:latin typeface="Arial Rounded MT Bold" pitchFamily="34" charset="0"/>
                </a:rPr>
                <a:t>atom/unit cell</a:t>
              </a:r>
              <a:endParaRPr lang="en-US" dirty="0"/>
            </a:p>
          </p:txBody>
        </p:sp>
      </p:grp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0" y="5943601"/>
            <a:ext cx="1866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/>
              <a:t>Lattice constant</a:t>
            </a: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V="1">
            <a:off x="381000" y="3733800"/>
            <a:ext cx="533400" cy="22860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3" name="AutoShape 11"/>
          <p:cNvSpPr>
            <a:spLocks noChangeAspect="1" noChangeArrowheads="1" noTextEdit="1"/>
          </p:cNvSpPr>
          <p:nvPr/>
        </p:nvSpPr>
        <p:spPr bwMode="auto">
          <a:xfrm>
            <a:off x="533400" y="2590800"/>
            <a:ext cx="3619500" cy="331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819400"/>
            <a:ext cx="1943100" cy="191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723899" y="4737101"/>
            <a:ext cx="308610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solidFill>
                  <a:srgbClr val="663300"/>
                </a:solidFill>
                <a:latin typeface="Arial Rounded MT Bold" pitchFamily="34" charset="0"/>
              </a:rPr>
              <a:t>close-packed directions (where they touch)</a:t>
            </a:r>
            <a:endParaRPr lang="en-US" dirty="0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971550" y="2774950"/>
            <a:ext cx="2425700" cy="1943101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914400" y="3035300"/>
            <a:ext cx="101600" cy="1181100"/>
            <a:chOff x="576" y="1912"/>
            <a:chExt cx="64" cy="744"/>
          </a:xfrm>
        </p:grpSpPr>
        <p:sp>
          <p:nvSpPr>
            <p:cNvPr id="8208" name="Freeform 16"/>
            <p:cNvSpPr>
              <a:spLocks/>
            </p:cNvSpPr>
            <p:nvPr/>
          </p:nvSpPr>
          <p:spPr bwMode="auto">
            <a:xfrm>
              <a:off x="576" y="1912"/>
              <a:ext cx="64" cy="8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88"/>
                </a:cxn>
                <a:cxn ang="0">
                  <a:pos x="32" y="56"/>
                </a:cxn>
                <a:cxn ang="0">
                  <a:pos x="0" y="88"/>
                </a:cxn>
                <a:cxn ang="0">
                  <a:pos x="32" y="0"/>
                </a:cxn>
              </a:cxnLst>
              <a:rect l="0" t="0" r="r" b="b"/>
              <a:pathLst>
                <a:path w="64" h="88">
                  <a:moveTo>
                    <a:pt x="32" y="0"/>
                  </a:moveTo>
                  <a:lnTo>
                    <a:pt x="64" y="88"/>
                  </a:lnTo>
                  <a:lnTo>
                    <a:pt x="32" y="56"/>
                  </a:lnTo>
                  <a:lnTo>
                    <a:pt x="0" y="8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auto">
            <a:xfrm>
              <a:off x="576" y="2568"/>
              <a:ext cx="64" cy="88"/>
            </a:xfrm>
            <a:custGeom>
              <a:avLst/>
              <a:gdLst/>
              <a:ahLst/>
              <a:cxnLst>
                <a:cxn ang="0">
                  <a:pos x="32" y="88"/>
                </a:cxn>
                <a:cxn ang="0">
                  <a:pos x="0" y="0"/>
                </a:cxn>
                <a:cxn ang="0">
                  <a:pos x="32" y="32"/>
                </a:cxn>
                <a:cxn ang="0">
                  <a:pos x="64" y="0"/>
                </a:cxn>
                <a:cxn ang="0">
                  <a:pos x="32" y="88"/>
                </a:cxn>
              </a:cxnLst>
              <a:rect l="0" t="0" r="r" b="b"/>
              <a:pathLst>
                <a:path w="64" h="88">
                  <a:moveTo>
                    <a:pt x="32" y="88"/>
                  </a:moveTo>
                  <a:lnTo>
                    <a:pt x="0" y="0"/>
                  </a:lnTo>
                  <a:lnTo>
                    <a:pt x="32" y="32"/>
                  </a:lnTo>
                  <a:lnTo>
                    <a:pt x="64" y="0"/>
                  </a:lnTo>
                  <a:lnTo>
                    <a:pt x="32" y="88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Line 18"/>
            <p:cNvSpPr>
              <a:spLocks noChangeShapeType="1"/>
            </p:cNvSpPr>
            <p:nvPr/>
          </p:nvSpPr>
          <p:spPr bwMode="auto">
            <a:xfrm>
              <a:off x="608" y="1968"/>
              <a:ext cx="1" cy="6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850900" y="3416300"/>
            <a:ext cx="203200" cy="35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850900" y="3416300"/>
            <a:ext cx="1809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 Rounded MT Bold" pitchFamily="34" charset="0"/>
              </a:rPr>
              <a:t>a</a:t>
            </a:r>
            <a:endParaRPr lang="en-US" dirty="0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762000" y="3022600"/>
            <a:ext cx="4572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774700" y="4191000"/>
            <a:ext cx="4572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2898775" y="3869566"/>
            <a:ext cx="1035050" cy="36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 Rounded MT Bold" pitchFamily="34" charset="0"/>
              </a:rPr>
              <a:t>R=0.5a</a:t>
            </a:r>
            <a:endParaRPr lang="en-US" dirty="0"/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723900" y="5397501"/>
            <a:ext cx="698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 Rounded MT Bold" pitchFamily="34" charset="0"/>
              </a:rPr>
              <a:t>           </a:t>
            </a:r>
            <a:endParaRPr lang="en-US"/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1993900" y="4381500"/>
            <a:ext cx="1054100" cy="342900"/>
            <a:chOff x="1256" y="2760"/>
            <a:chExt cx="664" cy="216"/>
          </a:xfrm>
        </p:grpSpPr>
        <p:sp>
          <p:nvSpPr>
            <p:cNvPr id="8222" name="Freeform 30"/>
            <p:cNvSpPr>
              <a:spLocks/>
            </p:cNvSpPr>
            <p:nvPr/>
          </p:nvSpPr>
          <p:spPr bwMode="auto">
            <a:xfrm>
              <a:off x="1256" y="2896"/>
              <a:ext cx="112" cy="80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88" y="0"/>
                </a:cxn>
                <a:cxn ang="0">
                  <a:pos x="72" y="48"/>
                </a:cxn>
                <a:cxn ang="0">
                  <a:pos x="112" y="80"/>
                </a:cxn>
                <a:cxn ang="0">
                  <a:pos x="0" y="72"/>
                </a:cxn>
              </a:cxnLst>
              <a:rect l="0" t="0" r="r" b="b"/>
              <a:pathLst>
                <a:path w="112" h="80">
                  <a:moveTo>
                    <a:pt x="0" y="72"/>
                  </a:moveTo>
                  <a:lnTo>
                    <a:pt x="88" y="0"/>
                  </a:lnTo>
                  <a:lnTo>
                    <a:pt x="72" y="48"/>
                  </a:lnTo>
                  <a:lnTo>
                    <a:pt x="112" y="8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663300"/>
            </a:solidFill>
            <a:ln w="12700">
              <a:solidFill>
                <a:srgbClr val="66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Freeform 31"/>
            <p:cNvSpPr>
              <a:spLocks/>
            </p:cNvSpPr>
            <p:nvPr/>
          </p:nvSpPr>
          <p:spPr bwMode="auto">
            <a:xfrm>
              <a:off x="1808" y="2760"/>
              <a:ext cx="112" cy="80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24" y="80"/>
                </a:cxn>
                <a:cxn ang="0">
                  <a:pos x="40" y="32"/>
                </a:cxn>
                <a:cxn ang="0">
                  <a:pos x="0" y="0"/>
                </a:cxn>
                <a:cxn ang="0">
                  <a:pos x="112" y="8"/>
                </a:cxn>
              </a:cxnLst>
              <a:rect l="0" t="0" r="r" b="b"/>
              <a:pathLst>
                <a:path w="112" h="80">
                  <a:moveTo>
                    <a:pt x="112" y="8"/>
                  </a:moveTo>
                  <a:lnTo>
                    <a:pt x="24" y="80"/>
                  </a:lnTo>
                  <a:lnTo>
                    <a:pt x="40" y="32"/>
                  </a:lnTo>
                  <a:lnTo>
                    <a:pt x="0" y="0"/>
                  </a:lnTo>
                  <a:lnTo>
                    <a:pt x="112" y="8"/>
                  </a:lnTo>
                  <a:close/>
                </a:path>
              </a:pathLst>
            </a:custGeom>
            <a:solidFill>
              <a:srgbClr val="663300"/>
            </a:solidFill>
            <a:ln w="12700">
              <a:solidFill>
                <a:srgbClr val="66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Line 32"/>
            <p:cNvSpPr>
              <a:spLocks noChangeShapeType="1"/>
            </p:cNvSpPr>
            <p:nvPr/>
          </p:nvSpPr>
          <p:spPr bwMode="auto">
            <a:xfrm flipV="1">
              <a:off x="1328" y="2792"/>
              <a:ext cx="520" cy="152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1257300" y="4178300"/>
            <a:ext cx="723900" cy="533400"/>
            <a:chOff x="792" y="2632"/>
            <a:chExt cx="456" cy="336"/>
          </a:xfrm>
        </p:grpSpPr>
        <p:sp>
          <p:nvSpPr>
            <p:cNvPr id="8226" name="Freeform 34"/>
            <p:cNvSpPr>
              <a:spLocks/>
            </p:cNvSpPr>
            <p:nvPr/>
          </p:nvSpPr>
          <p:spPr bwMode="auto">
            <a:xfrm>
              <a:off x="792" y="2632"/>
              <a:ext cx="104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32"/>
                </a:cxn>
                <a:cxn ang="0">
                  <a:pos x="56" y="40"/>
                </a:cxn>
                <a:cxn ang="0">
                  <a:pos x="56" y="96"/>
                </a:cxn>
                <a:cxn ang="0">
                  <a:pos x="0" y="0"/>
                </a:cxn>
              </a:cxnLst>
              <a:rect l="0" t="0" r="r" b="b"/>
              <a:pathLst>
                <a:path w="104" h="96">
                  <a:moveTo>
                    <a:pt x="0" y="0"/>
                  </a:moveTo>
                  <a:lnTo>
                    <a:pt x="104" y="32"/>
                  </a:lnTo>
                  <a:lnTo>
                    <a:pt x="56" y="40"/>
                  </a:lnTo>
                  <a:lnTo>
                    <a:pt x="5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3300"/>
            </a:solidFill>
            <a:ln w="12700">
              <a:solidFill>
                <a:srgbClr val="66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Freeform 35"/>
            <p:cNvSpPr>
              <a:spLocks/>
            </p:cNvSpPr>
            <p:nvPr/>
          </p:nvSpPr>
          <p:spPr bwMode="auto">
            <a:xfrm>
              <a:off x="1144" y="2872"/>
              <a:ext cx="104" cy="96"/>
            </a:xfrm>
            <a:custGeom>
              <a:avLst/>
              <a:gdLst/>
              <a:ahLst/>
              <a:cxnLst>
                <a:cxn ang="0">
                  <a:pos x="104" y="96"/>
                </a:cxn>
                <a:cxn ang="0">
                  <a:pos x="0" y="64"/>
                </a:cxn>
                <a:cxn ang="0">
                  <a:pos x="48" y="56"/>
                </a:cxn>
                <a:cxn ang="0">
                  <a:pos x="48" y="0"/>
                </a:cxn>
                <a:cxn ang="0">
                  <a:pos x="104" y="96"/>
                </a:cxn>
              </a:cxnLst>
              <a:rect l="0" t="0" r="r" b="b"/>
              <a:pathLst>
                <a:path w="104" h="96">
                  <a:moveTo>
                    <a:pt x="104" y="96"/>
                  </a:moveTo>
                  <a:lnTo>
                    <a:pt x="0" y="64"/>
                  </a:lnTo>
                  <a:lnTo>
                    <a:pt x="48" y="56"/>
                  </a:lnTo>
                  <a:lnTo>
                    <a:pt x="48" y="0"/>
                  </a:lnTo>
                  <a:lnTo>
                    <a:pt x="104" y="96"/>
                  </a:lnTo>
                  <a:close/>
                </a:path>
              </a:pathLst>
            </a:custGeom>
            <a:solidFill>
              <a:srgbClr val="663300"/>
            </a:solidFill>
            <a:ln w="12700">
              <a:solidFill>
                <a:srgbClr val="66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8" name="Line 36"/>
            <p:cNvSpPr>
              <a:spLocks noChangeShapeType="1"/>
            </p:cNvSpPr>
            <p:nvPr/>
          </p:nvSpPr>
          <p:spPr bwMode="auto">
            <a:xfrm>
              <a:off x="848" y="2672"/>
              <a:ext cx="344" cy="256"/>
            </a:xfrm>
            <a:prstGeom prst="line">
              <a:avLst/>
            </a:prstGeom>
            <a:noFill/>
            <a:ln w="5080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1905000" y="3390900"/>
            <a:ext cx="152400" cy="1320800"/>
            <a:chOff x="1200" y="2136"/>
            <a:chExt cx="96" cy="832"/>
          </a:xfrm>
        </p:grpSpPr>
        <p:sp>
          <p:nvSpPr>
            <p:cNvPr id="8230" name="Freeform 38"/>
            <p:cNvSpPr>
              <a:spLocks/>
            </p:cNvSpPr>
            <p:nvPr/>
          </p:nvSpPr>
          <p:spPr bwMode="auto">
            <a:xfrm>
              <a:off x="1200" y="2136"/>
              <a:ext cx="80" cy="10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104"/>
                </a:cxn>
                <a:cxn ang="0">
                  <a:pos x="40" y="72"/>
                </a:cxn>
                <a:cxn ang="0">
                  <a:pos x="0" y="104"/>
                </a:cxn>
                <a:cxn ang="0">
                  <a:pos x="40" y="0"/>
                </a:cxn>
              </a:cxnLst>
              <a:rect l="0" t="0" r="r" b="b"/>
              <a:pathLst>
                <a:path w="80" h="104">
                  <a:moveTo>
                    <a:pt x="40" y="0"/>
                  </a:moveTo>
                  <a:lnTo>
                    <a:pt x="80" y="104"/>
                  </a:lnTo>
                  <a:lnTo>
                    <a:pt x="40" y="72"/>
                  </a:lnTo>
                  <a:lnTo>
                    <a:pt x="0" y="10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63300"/>
            </a:solidFill>
            <a:ln w="12700">
              <a:solidFill>
                <a:srgbClr val="66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Freeform 39"/>
            <p:cNvSpPr>
              <a:spLocks/>
            </p:cNvSpPr>
            <p:nvPr/>
          </p:nvSpPr>
          <p:spPr bwMode="auto">
            <a:xfrm>
              <a:off x="1216" y="2864"/>
              <a:ext cx="80" cy="104"/>
            </a:xfrm>
            <a:custGeom>
              <a:avLst/>
              <a:gdLst/>
              <a:ahLst/>
              <a:cxnLst>
                <a:cxn ang="0">
                  <a:pos x="40" y="104"/>
                </a:cxn>
                <a:cxn ang="0">
                  <a:pos x="0" y="0"/>
                </a:cxn>
                <a:cxn ang="0">
                  <a:pos x="40" y="32"/>
                </a:cxn>
                <a:cxn ang="0">
                  <a:pos x="80" y="0"/>
                </a:cxn>
                <a:cxn ang="0">
                  <a:pos x="40" y="104"/>
                </a:cxn>
              </a:cxnLst>
              <a:rect l="0" t="0" r="r" b="b"/>
              <a:pathLst>
                <a:path w="80" h="104">
                  <a:moveTo>
                    <a:pt x="40" y="104"/>
                  </a:moveTo>
                  <a:lnTo>
                    <a:pt x="0" y="0"/>
                  </a:lnTo>
                  <a:lnTo>
                    <a:pt x="40" y="32"/>
                  </a:lnTo>
                  <a:lnTo>
                    <a:pt x="80" y="0"/>
                  </a:lnTo>
                  <a:lnTo>
                    <a:pt x="40" y="104"/>
                  </a:lnTo>
                  <a:close/>
                </a:path>
              </a:pathLst>
            </a:custGeom>
            <a:solidFill>
              <a:srgbClr val="663300"/>
            </a:solidFill>
            <a:ln w="12700">
              <a:solidFill>
                <a:srgbClr val="66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Line 40"/>
            <p:cNvSpPr>
              <a:spLocks noChangeShapeType="1"/>
            </p:cNvSpPr>
            <p:nvPr/>
          </p:nvSpPr>
          <p:spPr bwMode="auto">
            <a:xfrm>
              <a:off x="1240" y="2208"/>
              <a:ext cx="16" cy="6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2692400" y="4076700"/>
            <a:ext cx="368300" cy="317500"/>
            <a:chOff x="1696" y="2568"/>
            <a:chExt cx="232" cy="200"/>
          </a:xfrm>
        </p:grpSpPr>
        <p:sp>
          <p:nvSpPr>
            <p:cNvPr id="8234" name="Freeform 42"/>
            <p:cNvSpPr>
              <a:spLocks/>
            </p:cNvSpPr>
            <p:nvPr/>
          </p:nvSpPr>
          <p:spPr bwMode="auto">
            <a:xfrm>
              <a:off x="1696" y="2568"/>
              <a:ext cx="88" cy="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32"/>
                </a:cxn>
                <a:cxn ang="0">
                  <a:pos x="40" y="40"/>
                </a:cxn>
                <a:cxn ang="0">
                  <a:pos x="48" y="80"/>
                </a:cxn>
                <a:cxn ang="0">
                  <a:pos x="0" y="0"/>
                </a:cxn>
              </a:cxnLst>
              <a:rect l="0" t="0" r="r" b="b"/>
              <a:pathLst>
                <a:path w="88" h="80">
                  <a:moveTo>
                    <a:pt x="0" y="0"/>
                  </a:moveTo>
                  <a:lnTo>
                    <a:pt x="88" y="32"/>
                  </a:lnTo>
                  <a:lnTo>
                    <a:pt x="40" y="40"/>
                  </a:lnTo>
                  <a:lnTo>
                    <a:pt x="48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Line 43"/>
            <p:cNvSpPr>
              <a:spLocks noChangeShapeType="1"/>
            </p:cNvSpPr>
            <p:nvPr/>
          </p:nvSpPr>
          <p:spPr bwMode="auto">
            <a:xfrm>
              <a:off x="1736" y="2608"/>
              <a:ext cx="192" cy="16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8250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 dirty="0">
                <a:solidFill>
                  <a:srgbClr val="4D4D4D"/>
                </a:solidFill>
              </a:rPr>
              <a:t>Simple cubic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54174" y="1372791"/>
            <a:ext cx="9198174" cy="3732609"/>
          </a:xfrm>
          <a:ln/>
        </p:spPr>
        <p:txBody>
          <a:bodyPr/>
          <a:lstStyle/>
          <a:p>
            <a:pPr marL="572596">
              <a:lnSpc>
                <a:spcPct val="75000"/>
              </a:lnSpc>
              <a:spcBef>
                <a:spcPct val="0"/>
              </a:spcBef>
              <a:tabLst>
                <a:tab pos="1027994" algn="l"/>
                <a:tab pos="1027994" algn="l"/>
              </a:tabLst>
            </a:pPr>
            <a:r>
              <a:rPr lang="en-US" dirty="0"/>
              <a:t>A simple cubic structure is not efficient at packing spheres (atoms occupy only 52% of the total volume). Marbles will not resemble.</a:t>
            </a:r>
          </a:p>
          <a:p>
            <a:pPr marL="572596">
              <a:lnSpc>
                <a:spcPct val="75000"/>
              </a:lnSpc>
              <a:tabLst>
                <a:tab pos="1027994" algn="l"/>
                <a:tab pos="1027994" algn="l"/>
              </a:tabLst>
            </a:pPr>
            <a:r>
              <a:rPr lang="en-US" dirty="0"/>
              <a:t>Only one single element crystallizes in the simple cubic structure (polonium). More multi-elements.</a:t>
            </a:r>
          </a:p>
        </p:txBody>
      </p:sp>
      <p:pic>
        <p:nvPicPr>
          <p:cNvPr id="4249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6633" y="3324225"/>
            <a:ext cx="304458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5666" name="Picture 2" descr="http://p2.la-img.com/249/22968/8073227_1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38512"/>
            <a:ext cx="2685669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431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Else Can We Stack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246" y="2209800"/>
            <a:ext cx="8229600" cy="3939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How else might be a way to stack up these marbles that represent atoms?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886200"/>
            <a:ext cx="2512892" cy="283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99773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72" name="Oval 41"/>
          <p:cNvSpPr>
            <a:spLocks noChangeArrowheads="1"/>
          </p:cNvSpPr>
          <p:nvPr/>
        </p:nvSpPr>
        <p:spPr bwMode="auto">
          <a:xfrm>
            <a:off x="1473200" y="4365626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73" name="Oval 42"/>
          <p:cNvSpPr>
            <a:spLocks noChangeArrowheads="1"/>
          </p:cNvSpPr>
          <p:nvPr/>
        </p:nvSpPr>
        <p:spPr bwMode="auto">
          <a:xfrm>
            <a:off x="2409825" y="4365626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74" name="Oval 43"/>
          <p:cNvSpPr>
            <a:spLocks noChangeArrowheads="1"/>
          </p:cNvSpPr>
          <p:nvPr/>
        </p:nvSpPr>
        <p:spPr bwMode="auto">
          <a:xfrm>
            <a:off x="3273425" y="4365626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75" name="Oval 44"/>
          <p:cNvSpPr>
            <a:spLocks noChangeArrowheads="1"/>
          </p:cNvSpPr>
          <p:nvPr/>
        </p:nvSpPr>
        <p:spPr bwMode="auto">
          <a:xfrm>
            <a:off x="1041400" y="4797426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76" name="Oval 45"/>
          <p:cNvSpPr>
            <a:spLocks noChangeArrowheads="1"/>
          </p:cNvSpPr>
          <p:nvPr/>
        </p:nvSpPr>
        <p:spPr bwMode="auto">
          <a:xfrm>
            <a:off x="1906588" y="4797426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tr-TR" b="0">
              <a:latin typeface="Arial" pitchFamily="34" charset="0"/>
            </a:endParaRPr>
          </a:p>
        </p:txBody>
      </p:sp>
      <p:sp>
        <p:nvSpPr>
          <p:cNvPr id="56377" name="Oval 46"/>
          <p:cNvSpPr>
            <a:spLocks noChangeArrowheads="1"/>
          </p:cNvSpPr>
          <p:nvPr/>
        </p:nvSpPr>
        <p:spPr bwMode="auto">
          <a:xfrm>
            <a:off x="2914650" y="4797426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78" name="Oval 47"/>
          <p:cNvSpPr>
            <a:spLocks noChangeArrowheads="1"/>
          </p:cNvSpPr>
          <p:nvPr/>
        </p:nvSpPr>
        <p:spPr bwMode="auto">
          <a:xfrm>
            <a:off x="3778250" y="4724401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79" name="Oval 48"/>
          <p:cNvSpPr>
            <a:spLocks noChangeArrowheads="1"/>
          </p:cNvSpPr>
          <p:nvPr/>
        </p:nvSpPr>
        <p:spPr bwMode="auto">
          <a:xfrm>
            <a:off x="1041400" y="5229226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80" name="Oval 49"/>
          <p:cNvSpPr>
            <a:spLocks noChangeArrowheads="1"/>
          </p:cNvSpPr>
          <p:nvPr/>
        </p:nvSpPr>
        <p:spPr bwMode="auto">
          <a:xfrm>
            <a:off x="1906588" y="5229226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81" name="Oval 50"/>
          <p:cNvSpPr>
            <a:spLocks noChangeArrowheads="1"/>
          </p:cNvSpPr>
          <p:nvPr/>
        </p:nvSpPr>
        <p:spPr bwMode="auto">
          <a:xfrm>
            <a:off x="2914650" y="5229226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82" name="Oval 51"/>
          <p:cNvSpPr>
            <a:spLocks noChangeArrowheads="1"/>
          </p:cNvSpPr>
          <p:nvPr/>
        </p:nvSpPr>
        <p:spPr bwMode="auto">
          <a:xfrm>
            <a:off x="3778250" y="5229226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83" name="Oval 52"/>
          <p:cNvSpPr>
            <a:spLocks noChangeArrowheads="1"/>
          </p:cNvSpPr>
          <p:nvPr/>
        </p:nvSpPr>
        <p:spPr bwMode="auto">
          <a:xfrm>
            <a:off x="1473200" y="558958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84" name="Oval 53"/>
          <p:cNvSpPr>
            <a:spLocks noChangeArrowheads="1"/>
          </p:cNvSpPr>
          <p:nvPr/>
        </p:nvSpPr>
        <p:spPr bwMode="auto">
          <a:xfrm>
            <a:off x="2482850" y="558958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85" name="Oval 54"/>
          <p:cNvSpPr>
            <a:spLocks noChangeArrowheads="1"/>
          </p:cNvSpPr>
          <p:nvPr/>
        </p:nvSpPr>
        <p:spPr bwMode="auto">
          <a:xfrm>
            <a:off x="3346450" y="5661026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86" name="Oval 55"/>
          <p:cNvSpPr>
            <a:spLocks noChangeArrowheads="1"/>
          </p:cNvSpPr>
          <p:nvPr/>
        </p:nvSpPr>
        <p:spPr bwMode="auto">
          <a:xfrm>
            <a:off x="1473200" y="26368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87" name="Oval 56"/>
          <p:cNvSpPr>
            <a:spLocks noChangeArrowheads="1"/>
          </p:cNvSpPr>
          <p:nvPr/>
        </p:nvSpPr>
        <p:spPr bwMode="auto">
          <a:xfrm>
            <a:off x="2409825" y="26368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88" name="Oval 57"/>
          <p:cNvSpPr>
            <a:spLocks noChangeArrowheads="1"/>
          </p:cNvSpPr>
          <p:nvPr/>
        </p:nvSpPr>
        <p:spPr bwMode="auto">
          <a:xfrm>
            <a:off x="3201988" y="26368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89" name="Oval 58"/>
          <p:cNvSpPr>
            <a:spLocks noChangeArrowheads="1"/>
          </p:cNvSpPr>
          <p:nvPr/>
        </p:nvSpPr>
        <p:spPr bwMode="auto">
          <a:xfrm>
            <a:off x="1041400" y="30686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90" name="Oval 59"/>
          <p:cNvSpPr>
            <a:spLocks noChangeArrowheads="1"/>
          </p:cNvSpPr>
          <p:nvPr/>
        </p:nvSpPr>
        <p:spPr bwMode="auto">
          <a:xfrm>
            <a:off x="1906588" y="30686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91" name="Oval 60"/>
          <p:cNvSpPr>
            <a:spLocks noChangeArrowheads="1"/>
          </p:cNvSpPr>
          <p:nvPr/>
        </p:nvSpPr>
        <p:spPr bwMode="auto">
          <a:xfrm>
            <a:off x="2841625" y="30686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92" name="Oval 61"/>
          <p:cNvSpPr>
            <a:spLocks noChangeArrowheads="1"/>
          </p:cNvSpPr>
          <p:nvPr/>
        </p:nvSpPr>
        <p:spPr bwMode="auto">
          <a:xfrm>
            <a:off x="3706813" y="30686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93" name="Oval 62"/>
          <p:cNvSpPr>
            <a:spLocks noChangeArrowheads="1"/>
          </p:cNvSpPr>
          <p:nvPr/>
        </p:nvSpPr>
        <p:spPr bwMode="auto">
          <a:xfrm>
            <a:off x="1041400" y="35004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94" name="Oval 63"/>
          <p:cNvSpPr>
            <a:spLocks noChangeArrowheads="1"/>
          </p:cNvSpPr>
          <p:nvPr/>
        </p:nvSpPr>
        <p:spPr bwMode="auto">
          <a:xfrm>
            <a:off x="1906588" y="35004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95" name="Oval 64"/>
          <p:cNvSpPr>
            <a:spLocks noChangeArrowheads="1"/>
          </p:cNvSpPr>
          <p:nvPr/>
        </p:nvSpPr>
        <p:spPr bwMode="auto">
          <a:xfrm>
            <a:off x="2841625" y="35004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96" name="Oval 65"/>
          <p:cNvSpPr>
            <a:spLocks noChangeArrowheads="1"/>
          </p:cNvSpPr>
          <p:nvPr/>
        </p:nvSpPr>
        <p:spPr bwMode="auto">
          <a:xfrm>
            <a:off x="3706813" y="35004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97" name="Oval 66"/>
          <p:cNvSpPr>
            <a:spLocks noChangeArrowheads="1"/>
          </p:cNvSpPr>
          <p:nvPr/>
        </p:nvSpPr>
        <p:spPr bwMode="auto">
          <a:xfrm>
            <a:off x="1473200" y="3860801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98" name="Oval 67"/>
          <p:cNvSpPr>
            <a:spLocks noChangeArrowheads="1"/>
          </p:cNvSpPr>
          <p:nvPr/>
        </p:nvSpPr>
        <p:spPr bwMode="auto">
          <a:xfrm>
            <a:off x="2409825" y="3860801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99" name="Oval 68"/>
          <p:cNvSpPr>
            <a:spLocks noChangeArrowheads="1"/>
          </p:cNvSpPr>
          <p:nvPr/>
        </p:nvSpPr>
        <p:spPr bwMode="auto">
          <a:xfrm>
            <a:off x="3273425" y="39322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cxnSp>
        <p:nvCxnSpPr>
          <p:cNvPr id="154756" name="AutoShape 132"/>
          <p:cNvCxnSpPr>
            <a:cxnSpLocks noChangeShapeType="1"/>
          </p:cNvCxnSpPr>
          <p:nvPr/>
        </p:nvCxnSpPr>
        <p:spPr bwMode="auto">
          <a:xfrm rot="-5400000">
            <a:off x="1583532" y="3464719"/>
            <a:ext cx="431800" cy="503237"/>
          </a:xfrm>
          <a:prstGeom prst="curvedConnector3">
            <a:avLst>
              <a:gd name="adj1" fmla="val 157722"/>
            </a:avLst>
          </a:prstGeom>
          <a:noFill/>
          <a:ln w="38100">
            <a:solidFill>
              <a:srgbClr val="CC0099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56331" name="Rectangle 134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dirty="0">
                <a:latin typeface="Verdana" pitchFamily="34" charset="0"/>
              </a:rPr>
              <a:t>Identifying the Lattice Parameters</a:t>
            </a:r>
          </a:p>
        </p:txBody>
      </p:sp>
      <p:sp>
        <p:nvSpPr>
          <p:cNvPr id="154759" name="Rectangle 135"/>
          <p:cNvSpPr>
            <a:spLocks noChangeArrowheads="1"/>
          </p:cNvSpPr>
          <p:nvPr/>
        </p:nvSpPr>
        <p:spPr bwMode="auto">
          <a:xfrm>
            <a:off x="228600" y="487362"/>
            <a:ext cx="88376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chemeClr val="accent1"/>
              </a:buClr>
              <a:buSzPct val="120000"/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buClr>
                <a:schemeClr val="accent1"/>
              </a:buClr>
              <a:buSzPct val="120000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(In your groups) determine the lattice vectors and basis for the smallest possible unit cell (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more than one possible answer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</a:p>
          <a:p>
            <a:pPr algn="ctr">
              <a:buClr>
                <a:schemeClr val="accent1"/>
              </a:buClr>
              <a:buSzPct val="120000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If you finish, draw the lattice.</a:t>
            </a:r>
            <a:endParaRPr lang="tr-TR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84829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Else Can We Stack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246" y="2209800"/>
            <a:ext cx="8229600" cy="3939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How else might be a way to stack up these marbles that represent atoms?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9081" y="3753186"/>
            <a:ext cx="2512892" cy="283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83CC60-37B7-492F-B08F-FD77BEA76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753186"/>
            <a:ext cx="2505075" cy="2543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AD230B-2C03-47F4-A8D2-D30F5A6A8073}"/>
              </a:ext>
            </a:extLst>
          </p:cNvPr>
          <p:cNvSpPr txBox="1"/>
          <p:nvPr/>
        </p:nvSpPr>
        <p:spPr>
          <a:xfrm>
            <a:off x="4038600" y="62601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Often drawn as different colors (for easy viewing) but these are NOT different atoms!</a:t>
            </a:r>
          </a:p>
        </p:txBody>
      </p:sp>
    </p:spTree>
    <p:extLst>
      <p:ext uri="{BB962C8B-B14F-4D97-AF65-F5344CB8AC3E}">
        <p14:creationId xmlns:p14="http://schemas.microsoft.com/office/powerpoint/2010/main" val="389749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Else Can We Stack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246" y="2209800"/>
            <a:ext cx="8229600" cy="3939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How else might be a way to stack up these marbles that represent atoms?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473" y="3775840"/>
            <a:ext cx="2512892" cy="283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83CC60-37B7-492F-B08F-FD77BEA76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192" y="3775840"/>
            <a:ext cx="2505075" cy="2543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A9DE02-3A78-49CF-BE7E-083F8CED83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542" y="3834423"/>
            <a:ext cx="2517658" cy="25431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E1B349-AE07-4AC1-B159-2AA0B2CBE0DA}"/>
              </a:ext>
            </a:extLst>
          </p:cNvPr>
          <p:cNvSpPr txBox="1"/>
          <p:nvPr/>
        </p:nvSpPr>
        <p:spPr>
          <a:xfrm>
            <a:off x="4038600" y="62601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Often drawn as different colors (for easy viewing) but these are NOT different atoms!</a:t>
            </a:r>
          </a:p>
        </p:txBody>
      </p:sp>
    </p:spTree>
    <p:extLst>
      <p:ext uri="{BB962C8B-B14F-4D97-AF65-F5344CB8AC3E}">
        <p14:creationId xmlns:p14="http://schemas.microsoft.com/office/powerpoint/2010/main" val="191384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7" name="Picture 4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 t="8559"/>
          <a:stretch>
            <a:fillRect/>
          </a:stretch>
        </p:blipFill>
        <p:spPr bwMode="auto">
          <a:xfrm>
            <a:off x="12277" y="706519"/>
            <a:ext cx="8674523" cy="532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152400" y="6036130"/>
            <a:ext cx="91837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ts val="500"/>
              </a:spcBef>
            </a:pPr>
            <a:r>
              <a:rPr lang="en-US" sz="2800" b="1" dirty="0">
                <a:solidFill>
                  <a:srgbClr val="D60093"/>
                </a:solidFill>
              </a:rPr>
              <a:t>Vertex(corner)</a:t>
            </a:r>
            <a:r>
              <a:rPr lang="en-US" sz="2800" b="1" dirty="0">
                <a:solidFill>
                  <a:schemeClr val="accent2"/>
                </a:solidFill>
              </a:rPr>
              <a:t> atom shared by </a:t>
            </a:r>
            <a:r>
              <a:rPr lang="en-US" sz="3200" b="1" dirty="0">
                <a:solidFill>
                  <a:srgbClr val="CC3300"/>
                </a:solidFill>
              </a:rPr>
              <a:t>8 cells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>
                <a:solidFill>
                  <a:schemeClr val="accent2"/>
                </a:solidFill>
                <a:latin typeface="Symbol" pitchFamily="18" charset="2"/>
              </a:rPr>
              <a:t>Þ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3600" b="1" baseline="30000" dirty="0">
                <a:solidFill>
                  <a:srgbClr val="006600"/>
                </a:solidFill>
              </a:rPr>
              <a:t>1</a:t>
            </a:r>
            <a:r>
              <a:rPr lang="en-US" sz="3600" b="1" dirty="0">
                <a:solidFill>
                  <a:srgbClr val="006600"/>
                </a:solidFill>
              </a:rPr>
              <a:t>/</a:t>
            </a:r>
            <a:r>
              <a:rPr lang="en-US" sz="3600" b="1" baseline="-30000" dirty="0">
                <a:solidFill>
                  <a:srgbClr val="006600"/>
                </a:solidFill>
              </a:rPr>
              <a:t>8</a:t>
            </a:r>
            <a:r>
              <a:rPr lang="en-US" sz="2800" b="1" dirty="0">
                <a:solidFill>
                  <a:schemeClr val="accent2"/>
                </a:solidFill>
              </a:rPr>
              <a:t> atom per cell </a:t>
            </a:r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Let’s count the number of atoms</a:t>
            </a:r>
            <a:br>
              <a:rPr lang="en-US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56861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# of </a:t>
            </a:r>
            <a:r>
              <a:rPr lang="en-US" dirty="0"/>
              <a:t>Lattice points</a:t>
            </a:r>
            <a:r>
              <a:rPr lang="en-US" dirty="0">
                <a:ea typeface="+mj-ea"/>
                <a:cs typeface="+mj-cs"/>
              </a:rPr>
              <a:t>/Unit Cell</a:t>
            </a:r>
          </a:p>
        </p:txBody>
      </p:sp>
      <p:graphicFrame>
        <p:nvGraphicFramePr>
          <p:cNvPr id="7170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685800" y="1828800"/>
          <a:ext cx="4038600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3238095" imgH="2069841" progId="PhotoshopElements.Image.3">
                  <p:embed/>
                </p:oleObj>
              </mc:Choice>
              <mc:Fallback>
                <p:oleObj name="Image" r:id="rId2" imgW="3238095" imgH="2069841" progId="PhotoshopElements.Image.3">
                  <p:embed/>
                  <p:pic>
                    <p:nvPicPr>
                      <p:cNvPr id="7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28800"/>
                        <a:ext cx="4038600" cy="258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516F5B2E-5C68-414C-BCAD-FDF31067B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145" y="3894269"/>
            <a:ext cx="3143655" cy="24144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B20D9C-6970-4ACA-85D0-BCCC9C626657}"/>
              </a:ext>
            </a:extLst>
          </p:cNvPr>
          <p:cNvSpPr txBox="1"/>
          <p:nvPr/>
        </p:nvSpPr>
        <p:spPr>
          <a:xfrm>
            <a:off x="3924300" y="6211669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</a:rPr>
              <a:t>Face Centered Cubic (FCC)</a:t>
            </a:r>
          </a:p>
        </p:txBody>
      </p:sp>
    </p:spTree>
    <p:extLst>
      <p:ext uri="{BB962C8B-B14F-4D97-AF65-F5344CB8AC3E}">
        <p14:creationId xmlns:p14="http://schemas.microsoft.com/office/powerpoint/2010/main" val="135566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# of </a:t>
            </a:r>
            <a:r>
              <a:rPr lang="en-US" dirty="0"/>
              <a:t>Lattice points</a:t>
            </a:r>
            <a:r>
              <a:rPr lang="en-US" dirty="0">
                <a:ea typeface="+mj-ea"/>
                <a:cs typeface="+mj-cs"/>
              </a:rPr>
              <a:t>/Unit Cell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sz="2800" dirty="0"/>
              <a:t>	</a:t>
            </a:r>
            <a:r>
              <a:rPr lang="en-US" dirty="0"/>
              <a:t>	For atoms in a cubic unit cell: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dirty="0"/>
              <a:t>Points on faces are ½ within the cell</a:t>
            </a:r>
          </a:p>
        </p:txBody>
      </p:sp>
      <p:graphicFrame>
        <p:nvGraphicFramePr>
          <p:cNvPr id="7170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685800" y="1828800"/>
          <a:ext cx="4038600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3238095" imgH="2069841" progId="PhotoshopElements.Image.3">
                  <p:embed/>
                </p:oleObj>
              </mc:Choice>
              <mc:Fallback>
                <p:oleObj name="Image" r:id="rId2" imgW="3238095" imgH="2069841" progId="PhotoshopElements.Image.3">
                  <p:embed/>
                  <p:pic>
                    <p:nvPicPr>
                      <p:cNvPr id="7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28800"/>
                        <a:ext cx="4038600" cy="258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" y="5823626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Points on Faces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145" y="3894269"/>
            <a:ext cx="3143655" cy="24144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4300" y="6211669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</a:rPr>
              <a:t>Face Centered Cubic (FCC)</a:t>
            </a:r>
          </a:p>
        </p:txBody>
      </p:sp>
    </p:spTree>
    <p:extLst>
      <p:ext uri="{BB962C8B-B14F-4D97-AF65-F5344CB8AC3E}">
        <p14:creationId xmlns:p14="http://schemas.microsoft.com/office/powerpoint/2010/main" val="284076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uiExpand="1" build="p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# of </a:t>
            </a:r>
            <a:r>
              <a:rPr lang="en-US" dirty="0"/>
              <a:t>Lattice points</a:t>
            </a:r>
            <a:r>
              <a:rPr lang="en-US" dirty="0">
                <a:ea typeface="+mj-ea"/>
                <a:cs typeface="+mj-cs"/>
              </a:rPr>
              <a:t>/Unit Cell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sz="2800" dirty="0"/>
              <a:t>	</a:t>
            </a:r>
            <a:r>
              <a:rPr lang="en-US" dirty="0"/>
              <a:t>	For atoms in a cubic unit cell: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dirty="0"/>
              <a:t>Points on faces are ½ within the cell</a:t>
            </a:r>
          </a:p>
        </p:txBody>
      </p:sp>
      <p:graphicFrame>
        <p:nvGraphicFramePr>
          <p:cNvPr id="7170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685800" y="1828800"/>
          <a:ext cx="4038600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3238095" imgH="2069841" progId="PhotoshopElements.Image.3">
                  <p:embed/>
                </p:oleObj>
              </mc:Choice>
              <mc:Fallback>
                <p:oleObj name="Image" r:id="rId2" imgW="3238095" imgH="2069841" progId="PhotoshopElements.Image.3">
                  <p:embed/>
                  <p:pic>
                    <p:nvPicPr>
                      <p:cNvPr id="7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28800"/>
                        <a:ext cx="4038600" cy="258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76656" y="4958785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How many full atoms are in this cube?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145" y="3894269"/>
            <a:ext cx="3143655" cy="24144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4300" y="6211669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</a:rPr>
              <a:t>Face Centered Cubic (FCC)</a:t>
            </a:r>
          </a:p>
        </p:txBody>
      </p:sp>
    </p:spTree>
    <p:extLst>
      <p:ext uri="{BB962C8B-B14F-4D97-AF65-F5344CB8AC3E}">
        <p14:creationId xmlns:p14="http://schemas.microsoft.com/office/powerpoint/2010/main" val="1799447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7" name="Picture 4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 t="8559"/>
          <a:stretch>
            <a:fillRect/>
          </a:stretch>
        </p:blipFill>
        <p:spPr bwMode="auto">
          <a:xfrm>
            <a:off x="1143000" y="994989"/>
            <a:ext cx="6553200" cy="402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533400" y="4724400"/>
            <a:ext cx="8839200" cy="22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500"/>
              </a:spcBef>
              <a:buFont typeface="Wingdings" pitchFamily="2" charset="2"/>
              <a:buChar char="Ø"/>
            </a:pPr>
            <a:r>
              <a:rPr lang="en-US" sz="2400" b="1" dirty="0">
                <a:solidFill>
                  <a:srgbClr val="D60093"/>
                </a:solidFill>
              </a:rPr>
              <a:t> Vertex(corner)</a:t>
            </a:r>
            <a:r>
              <a:rPr lang="en-US" sz="2400" b="1" dirty="0">
                <a:solidFill>
                  <a:schemeClr val="accent2"/>
                </a:solidFill>
              </a:rPr>
              <a:t> atom shared by </a:t>
            </a:r>
            <a:r>
              <a:rPr lang="en-US" sz="2800" b="1" dirty="0">
                <a:solidFill>
                  <a:srgbClr val="CC3300"/>
                </a:solidFill>
              </a:rPr>
              <a:t>8 cells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Symbol" pitchFamily="18" charset="2"/>
              </a:rPr>
              <a:t>Þ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3200" b="1" baseline="30000" dirty="0">
                <a:solidFill>
                  <a:srgbClr val="006600"/>
                </a:solidFill>
              </a:rPr>
              <a:t>1</a:t>
            </a:r>
            <a:r>
              <a:rPr lang="en-US" sz="3200" b="1" dirty="0">
                <a:solidFill>
                  <a:srgbClr val="006600"/>
                </a:solidFill>
              </a:rPr>
              <a:t>/</a:t>
            </a:r>
            <a:r>
              <a:rPr lang="en-US" sz="3200" b="1" baseline="-30000" dirty="0">
                <a:solidFill>
                  <a:srgbClr val="006600"/>
                </a:solidFill>
              </a:rPr>
              <a:t>8</a:t>
            </a:r>
            <a:r>
              <a:rPr lang="en-US" sz="2400" b="1" dirty="0">
                <a:solidFill>
                  <a:schemeClr val="accent2"/>
                </a:solidFill>
              </a:rPr>
              <a:t> atom per cell </a:t>
            </a:r>
          </a:p>
          <a:p>
            <a:pPr eaLnBrk="0" hangingPunct="0">
              <a:spcBef>
                <a:spcPts val="500"/>
              </a:spcBef>
              <a:buFont typeface="Wingdings" pitchFamily="2" charset="2"/>
              <a:buChar char="Ø"/>
            </a:pPr>
            <a:r>
              <a:rPr lang="en-US" sz="2400" b="1" dirty="0">
                <a:solidFill>
                  <a:srgbClr val="D60093"/>
                </a:solidFill>
              </a:rPr>
              <a:t> Edge</a:t>
            </a:r>
            <a:r>
              <a:rPr lang="en-US" sz="2400" b="1" dirty="0">
                <a:solidFill>
                  <a:schemeClr val="accent2"/>
                </a:solidFill>
              </a:rPr>
              <a:t> atom shared by </a:t>
            </a:r>
            <a:r>
              <a:rPr lang="en-US" sz="2800" b="1" dirty="0">
                <a:solidFill>
                  <a:srgbClr val="CC3300"/>
                </a:solidFill>
              </a:rPr>
              <a:t>4 cells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Symbol" pitchFamily="18" charset="2"/>
              </a:rPr>
              <a:t>Þ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3200" b="1" baseline="30000" dirty="0">
                <a:solidFill>
                  <a:srgbClr val="006600"/>
                </a:solidFill>
              </a:rPr>
              <a:t>1</a:t>
            </a:r>
            <a:r>
              <a:rPr lang="en-US" sz="3200" b="1" dirty="0">
                <a:solidFill>
                  <a:srgbClr val="006600"/>
                </a:solidFill>
              </a:rPr>
              <a:t>/</a:t>
            </a:r>
            <a:r>
              <a:rPr lang="en-US" sz="3200" b="1" baseline="-30000" dirty="0">
                <a:solidFill>
                  <a:srgbClr val="006600"/>
                </a:solidFill>
              </a:rPr>
              <a:t>4</a:t>
            </a:r>
            <a:r>
              <a:rPr lang="en-US" sz="2400" b="1" dirty="0">
                <a:solidFill>
                  <a:schemeClr val="accent2"/>
                </a:solidFill>
              </a:rPr>
              <a:t> atom per cell </a:t>
            </a:r>
          </a:p>
          <a:p>
            <a:pPr eaLnBrk="0" hangingPunct="0">
              <a:spcBef>
                <a:spcPts val="500"/>
              </a:spcBef>
              <a:buFont typeface="Wingdings" pitchFamily="2" charset="2"/>
              <a:buChar char="Ø"/>
            </a:pPr>
            <a:r>
              <a:rPr lang="en-US" sz="2400" b="1" dirty="0">
                <a:solidFill>
                  <a:srgbClr val="D60093"/>
                </a:solidFill>
              </a:rPr>
              <a:t> Face</a:t>
            </a:r>
            <a:r>
              <a:rPr lang="en-US" sz="2400" b="1" dirty="0">
                <a:solidFill>
                  <a:schemeClr val="accent2"/>
                </a:solidFill>
              </a:rPr>
              <a:t> atom shared by </a:t>
            </a:r>
            <a:r>
              <a:rPr lang="en-US" sz="2800" b="1" dirty="0">
                <a:solidFill>
                  <a:srgbClr val="CC3300"/>
                </a:solidFill>
              </a:rPr>
              <a:t>2 cells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Symbol" pitchFamily="18" charset="2"/>
              </a:rPr>
              <a:t>Þ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3200" b="1" baseline="30000" dirty="0">
                <a:solidFill>
                  <a:srgbClr val="006600"/>
                </a:solidFill>
              </a:rPr>
              <a:t>1</a:t>
            </a:r>
            <a:r>
              <a:rPr lang="en-US" sz="3200" b="1" dirty="0">
                <a:solidFill>
                  <a:srgbClr val="006600"/>
                </a:solidFill>
              </a:rPr>
              <a:t>/</a:t>
            </a:r>
            <a:r>
              <a:rPr lang="en-US" sz="3200" b="1" baseline="-30000" dirty="0">
                <a:solidFill>
                  <a:srgbClr val="006600"/>
                </a:solidFill>
              </a:rPr>
              <a:t>2</a:t>
            </a:r>
            <a:r>
              <a:rPr lang="en-US" sz="2400" b="1" dirty="0">
                <a:solidFill>
                  <a:schemeClr val="accent2"/>
                </a:solidFill>
              </a:rPr>
              <a:t> atom per cell </a:t>
            </a:r>
          </a:p>
          <a:p>
            <a:pPr eaLnBrk="0" hangingPunct="0">
              <a:spcBef>
                <a:spcPts val="500"/>
              </a:spcBef>
              <a:buFont typeface="Wingdings" pitchFamily="2" charset="2"/>
              <a:buChar char="Ø"/>
            </a:pPr>
            <a:r>
              <a:rPr lang="en-US" sz="2400" b="1" dirty="0">
                <a:solidFill>
                  <a:srgbClr val="D60093"/>
                </a:solidFill>
              </a:rPr>
              <a:t> Body</a:t>
            </a:r>
            <a:r>
              <a:rPr lang="en-US" sz="2400" b="1" dirty="0">
                <a:solidFill>
                  <a:schemeClr val="accent2"/>
                </a:solidFill>
              </a:rPr>
              <a:t> unique to </a:t>
            </a:r>
            <a:r>
              <a:rPr lang="en-US" sz="2800" b="1" dirty="0">
                <a:solidFill>
                  <a:srgbClr val="CC3300"/>
                </a:solidFill>
              </a:rPr>
              <a:t>1 cell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Symbol" pitchFamily="18" charset="2"/>
              </a:rPr>
              <a:t>Þ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3200" b="1" dirty="0">
                <a:solidFill>
                  <a:srgbClr val="006600"/>
                </a:solidFill>
              </a:rPr>
              <a:t>1</a:t>
            </a:r>
            <a:r>
              <a:rPr lang="en-US" sz="2400" b="1" dirty="0">
                <a:solidFill>
                  <a:schemeClr val="accent2"/>
                </a:solidFill>
              </a:rPr>
              <a:t> atom per cell</a:t>
            </a:r>
            <a:r>
              <a:rPr lang="en-US" sz="2400" dirty="0"/>
              <a:t> </a:t>
            </a:r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dirty="0"/>
              <a:t>Three </a:t>
            </a:r>
            <a:r>
              <a:rPr lang="en-US" dirty="0"/>
              <a:t>Cubic </a:t>
            </a:r>
            <a:r>
              <a:rPr lang="tr-TR" dirty="0"/>
              <a:t>Unit Cell</a:t>
            </a:r>
            <a:r>
              <a:rPr lang="en-US" dirty="0"/>
              <a:t> Types</a:t>
            </a:r>
            <a:r>
              <a:rPr lang="tr-TR" dirty="0"/>
              <a:t> in 3D</a:t>
            </a:r>
            <a:br>
              <a:rPr lang="en-US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952539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7" name="Picture 4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 t="8559"/>
          <a:stretch>
            <a:fillRect/>
          </a:stretch>
        </p:blipFill>
        <p:spPr bwMode="auto">
          <a:xfrm>
            <a:off x="1143000" y="994989"/>
            <a:ext cx="6553200" cy="402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533400" y="4724400"/>
            <a:ext cx="8839200" cy="22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500"/>
              </a:spcBef>
              <a:buFont typeface="Wingdings" pitchFamily="2" charset="2"/>
              <a:buChar char="Ø"/>
            </a:pPr>
            <a:r>
              <a:rPr lang="en-US" sz="2400" b="1" dirty="0">
                <a:solidFill>
                  <a:srgbClr val="D60093"/>
                </a:solidFill>
              </a:rPr>
              <a:t> Vertex(corner)</a:t>
            </a:r>
            <a:r>
              <a:rPr lang="en-US" sz="2400" b="1" dirty="0">
                <a:solidFill>
                  <a:schemeClr val="accent2"/>
                </a:solidFill>
              </a:rPr>
              <a:t> atom shared by </a:t>
            </a:r>
            <a:r>
              <a:rPr lang="en-US" sz="2800" b="1" dirty="0">
                <a:solidFill>
                  <a:srgbClr val="CC3300"/>
                </a:solidFill>
              </a:rPr>
              <a:t>8 cells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Symbol" pitchFamily="18" charset="2"/>
              </a:rPr>
              <a:t>Þ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3200" b="1" baseline="30000" dirty="0">
                <a:solidFill>
                  <a:srgbClr val="006600"/>
                </a:solidFill>
              </a:rPr>
              <a:t>1</a:t>
            </a:r>
            <a:r>
              <a:rPr lang="en-US" sz="3200" b="1" dirty="0">
                <a:solidFill>
                  <a:srgbClr val="006600"/>
                </a:solidFill>
              </a:rPr>
              <a:t>/</a:t>
            </a:r>
            <a:r>
              <a:rPr lang="en-US" sz="3200" b="1" baseline="-30000" dirty="0">
                <a:solidFill>
                  <a:srgbClr val="006600"/>
                </a:solidFill>
              </a:rPr>
              <a:t>8</a:t>
            </a:r>
            <a:r>
              <a:rPr lang="en-US" sz="2400" b="1" dirty="0">
                <a:solidFill>
                  <a:schemeClr val="accent2"/>
                </a:solidFill>
              </a:rPr>
              <a:t> atom per cell </a:t>
            </a:r>
          </a:p>
          <a:p>
            <a:pPr eaLnBrk="0" hangingPunct="0">
              <a:spcBef>
                <a:spcPts val="500"/>
              </a:spcBef>
              <a:buFont typeface="Wingdings" pitchFamily="2" charset="2"/>
              <a:buChar char="Ø"/>
            </a:pPr>
            <a:r>
              <a:rPr lang="en-US" sz="2400" b="1" dirty="0">
                <a:solidFill>
                  <a:srgbClr val="D60093"/>
                </a:solidFill>
              </a:rPr>
              <a:t> Edge</a:t>
            </a:r>
            <a:r>
              <a:rPr lang="en-US" sz="2400" b="1" dirty="0">
                <a:solidFill>
                  <a:schemeClr val="accent2"/>
                </a:solidFill>
              </a:rPr>
              <a:t> atom shared by </a:t>
            </a:r>
            <a:r>
              <a:rPr lang="en-US" sz="2800" b="1" dirty="0">
                <a:solidFill>
                  <a:srgbClr val="CC3300"/>
                </a:solidFill>
              </a:rPr>
              <a:t>4 cells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Symbol" pitchFamily="18" charset="2"/>
              </a:rPr>
              <a:t>Þ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3200" b="1" baseline="30000" dirty="0">
                <a:solidFill>
                  <a:srgbClr val="006600"/>
                </a:solidFill>
              </a:rPr>
              <a:t>1</a:t>
            </a:r>
            <a:r>
              <a:rPr lang="en-US" sz="3200" b="1" dirty="0">
                <a:solidFill>
                  <a:srgbClr val="006600"/>
                </a:solidFill>
              </a:rPr>
              <a:t>/</a:t>
            </a:r>
            <a:r>
              <a:rPr lang="en-US" sz="3200" b="1" baseline="-30000" dirty="0">
                <a:solidFill>
                  <a:srgbClr val="006600"/>
                </a:solidFill>
              </a:rPr>
              <a:t>4</a:t>
            </a:r>
            <a:r>
              <a:rPr lang="en-US" sz="2400" b="1" dirty="0">
                <a:solidFill>
                  <a:schemeClr val="accent2"/>
                </a:solidFill>
              </a:rPr>
              <a:t> atom per cell </a:t>
            </a:r>
          </a:p>
          <a:p>
            <a:pPr eaLnBrk="0" hangingPunct="0">
              <a:spcBef>
                <a:spcPts val="500"/>
              </a:spcBef>
              <a:buFont typeface="Wingdings" pitchFamily="2" charset="2"/>
              <a:buChar char="Ø"/>
            </a:pPr>
            <a:r>
              <a:rPr lang="en-US" sz="2400" b="1" dirty="0">
                <a:solidFill>
                  <a:srgbClr val="D60093"/>
                </a:solidFill>
              </a:rPr>
              <a:t> Face</a:t>
            </a:r>
            <a:r>
              <a:rPr lang="en-US" sz="2400" b="1" dirty="0">
                <a:solidFill>
                  <a:schemeClr val="accent2"/>
                </a:solidFill>
              </a:rPr>
              <a:t> atom shared by </a:t>
            </a:r>
            <a:r>
              <a:rPr lang="en-US" sz="2800" b="1" dirty="0">
                <a:solidFill>
                  <a:srgbClr val="CC3300"/>
                </a:solidFill>
              </a:rPr>
              <a:t>2 cells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Symbol" pitchFamily="18" charset="2"/>
              </a:rPr>
              <a:t>Þ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3200" b="1" baseline="30000" dirty="0">
                <a:solidFill>
                  <a:srgbClr val="006600"/>
                </a:solidFill>
              </a:rPr>
              <a:t>1</a:t>
            </a:r>
            <a:r>
              <a:rPr lang="en-US" sz="3200" b="1" dirty="0">
                <a:solidFill>
                  <a:srgbClr val="006600"/>
                </a:solidFill>
              </a:rPr>
              <a:t>/</a:t>
            </a:r>
            <a:r>
              <a:rPr lang="en-US" sz="3200" b="1" baseline="-30000" dirty="0">
                <a:solidFill>
                  <a:srgbClr val="006600"/>
                </a:solidFill>
              </a:rPr>
              <a:t>2</a:t>
            </a:r>
            <a:r>
              <a:rPr lang="en-US" sz="2400" b="1" dirty="0">
                <a:solidFill>
                  <a:schemeClr val="accent2"/>
                </a:solidFill>
              </a:rPr>
              <a:t> atom per cell </a:t>
            </a:r>
          </a:p>
          <a:p>
            <a:pPr eaLnBrk="0" hangingPunct="0">
              <a:spcBef>
                <a:spcPts val="500"/>
              </a:spcBef>
              <a:buFont typeface="Wingdings" pitchFamily="2" charset="2"/>
              <a:buChar char="Ø"/>
            </a:pPr>
            <a:r>
              <a:rPr lang="en-US" sz="2400" b="1" dirty="0">
                <a:solidFill>
                  <a:srgbClr val="D60093"/>
                </a:solidFill>
              </a:rPr>
              <a:t> Body</a:t>
            </a:r>
            <a:r>
              <a:rPr lang="en-US" sz="2400" b="1" dirty="0">
                <a:solidFill>
                  <a:schemeClr val="accent2"/>
                </a:solidFill>
              </a:rPr>
              <a:t> unique to </a:t>
            </a:r>
            <a:r>
              <a:rPr lang="en-US" sz="2800" b="1" dirty="0">
                <a:solidFill>
                  <a:srgbClr val="CC3300"/>
                </a:solidFill>
              </a:rPr>
              <a:t>1 cell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Symbol" pitchFamily="18" charset="2"/>
              </a:rPr>
              <a:t>Þ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3200" b="1" dirty="0">
                <a:solidFill>
                  <a:srgbClr val="006600"/>
                </a:solidFill>
              </a:rPr>
              <a:t>1</a:t>
            </a:r>
            <a:r>
              <a:rPr lang="en-US" sz="2400" b="1" dirty="0">
                <a:solidFill>
                  <a:schemeClr val="accent2"/>
                </a:solidFill>
              </a:rPr>
              <a:t> atom per cell</a:t>
            </a:r>
            <a:r>
              <a:rPr lang="en-US" sz="2400" dirty="0"/>
              <a:t> </a:t>
            </a:r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dirty="0"/>
              <a:t>Three </a:t>
            </a:r>
            <a:r>
              <a:rPr lang="en-US" dirty="0"/>
              <a:t>Cubic </a:t>
            </a:r>
            <a:r>
              <a:rPr lang="tr-TR" dirty="0"/>
              <a:t>Unit Cell</a:t>
            </a:r>
            <a:r>
              <a:rPr lang="en-US" dirty="0"/>
              <a:t> Types</a:t>
            </a:r>
            <a:r>
              <a:rPr lang="tr-TR" dirty="0"/>
              <a:t> in 3D</a:t>
            </a:r>
            <a:br>
              <a:rPr lang="en-US" dirty="0"/>
            </a:b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257300" y="5715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Are these primitive unit cells?</a:t>
            </a:r>
          </a:p>
        </p:txBody>
      </p:sp>
    </p:spTree>
    <p:extLst>
      <p:ext uri="{BB962C8B-B14F-4D97-AF65-F5344CB8AC3E}">
        <p14:creationId xmlns:p14="http://schemas.microsoft.com/office/powerpoint/2010/main" val="426077194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Crystal Structure</a:t>
            </a:r>
          </a:p>
        </p:txBody>
      </p:sp>
      <p:sp>
        <p:nvSpPr>
          <p:cNvPr id="4111" name="Rectangle 15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cxnSp>
        <p:nvCxnSpPr>
          <p:cNvPr id="94213" name="_s94213"/>
          <p:cNvCxnSpPr>
            <a:cxnSpLocks noChangeShapeType="1"/>
            <a:stCxn id="6" idx="0"/>
            <a:endCxn id="4" idx="2"/>
          </p:cNvCxnSpPr>
          <p:nvPr/>
        </p:nvCxnSpPr>
        <p:spPr bwMode="auto">
          <a:xfrm rot="5400000" flipH="1" flipV="1">
            <a:off x="2380457" y="2334420"/>
            <a:ext cx="219074" cy="1111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99D7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15" name="_s94215"/>
          <p:cNvCxnSpPr>
            <a:cxnSpLocks noChangeShapeType="1"/>
            <a:stCxn id="4" idx="0"/>
          </p:cNvCxnSpPr>
          <p:nvPr/>
        </p:nvCxnSpPr>
        <p:spPr bwMode="auto">
          <a:xfrm rot="16200000">
            <a:off x="3006726" y="482601"/>
            <a:ext cx="720725" cy="1741488"/>
          </a:xfrm>
          <a:prstGeom prst="bentConnector2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_s94216"/>
          <p:cNvSpPr>
            <a:spLocks noChangeArrowheads="1"/>
          </p:cNvSpPr>
          <p:nvPr/>
        </p:nvSpPr>
        <p:spPr bwMode="auto">
          <a:xfrm>
            <a:off x="2755901" y="620713"/>
            <a:ext cx="3705225" cy="517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rgbClr val="99D7D7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86912" tIns="43456" rIns="86912" bIns="4345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UNIT CELL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endParaRPr kumimoji="0" lang="tr-T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_s94217"/>
          <p:cNvSpPr>
            <a:spLocks noChangeArrowheads="1"/>
          </p:cNvSpPr>
          <p:nvPr/>
        </p:nvSpPr>
        <p:spPr bwMode="auto">
          <a:xfrm>
            <a:off x="684213" y="1714501"/>
            <a:ext cx="3622675" cy="5159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rgbClr val="99D7D7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86912" tIns="43456" rIns="86912" bIns="4345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Primitive</a:t>
            </a:r>
          </a:p>
        </p:txBody>
      </p:sp>
      <p:sp>
        <p:nvSpPr>
          <p:cNvPr id="6" name="_s94219"/>
          <p:cNvSpPr>
            <a:spLocks noChangeArrowheads="1"/>
          </p:cNvSpPr>
          <p:nvPr/>
        </p:nvSpPr>
        <p:spPr bwMode="auto">
          <a:xfrm>
            <a:off x="684213" y="2449513"/>
            <a:ext cx="3600450" cy="11382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rgbClr val="99D7D7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§"/>
              <a:tabLst/>
            </a:pPr>
            <a:r>
              <a:rPr kumimoji="0" 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Single </a:t>
            </a:r>
            <a:r>
              <a:rPr kumimoji="0" lang="tr-T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lattice point </a:t>
            </a:r>
            <a:r>
              <a:rPr kumimoji="0" 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per cell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§"/>
              <a:tabLst/>
            </a:pPr>
            <a:r>
              <a:rPr kumimoji="0" 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Smallest area in 2D, or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§"/>
              <a:tabLst/>
            </a:pPr>
            <a:r>
              <a:rPr kumimoji="0" 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Smallest volume in 3D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§"/>
              <a:tabLst/>
            </a:pPr>
            <a:endParaRPr kumimoji="0" 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14" name="Picture 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725" y="3848100"/>
            <a:ext cx="1547813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2550" y="3860800"/>
            <a:ext cx="13604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469" name="Rectangle 157"/>
          <p:cNvSpPr>
            <a:spLocks noChangeArrowheads="1"/>
          </p:cNvSpPr>
          <p:nvPr/>
        </p:nvSpPr>
        <p:spPr bwMode="auto">
          <a:xfrm>
            <a:off x="323850" y="5445125"/>
            <a:ext cx="4032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Simple cubic(sc)</a:t>
            </a:r>
          </a:p>
          <a:p>
            <a:pPr algn="ctr">
              <a:defRPr/>
            </a:pPr>
            <a:r>
              <a:rPr lang="tr-TR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Conventional</a:t>
            </a:r>
            <a:r>
              <a:rPr lang="tr-TR" sz="2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tr-TR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= Primitive cell </a:t>
            </a:r>
          </a:p>
        </p:txBody>
      </p:sp>
    </p:spTree>
    <p:extLst>
      <p:ext uri="{BB962C8B-B14F-4D97-AF65-F5344CB8AC3E}">
        <p14:creationId xmlns:p14="http://schemas.microsoft.com/office/powerpoint/2010/main" val="284273513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Crystal Structure</a:t>
            </a:r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28615-7D14-42FA-8DA0-1112214E098E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4111" name="Rectangle 15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cxnSp>
        <p:nvCxnSpPr>
          <p:cNvPr id="94212" name="_s94212"/>
          <p:cNvCxnSpPr>
            <a:cxnSpLocks noChangeShapeType="1"/>
            <a:stCxn id="7" idx="0"/>
            <a:endCxn id="7" idx="0"/>
          </p:cNvCxnSpPr>
          <p:nvPr/>
        </p:nvCxnSpPr>
        <p:spPr bwMode="auto">
          <a:xfrm rot="5400000" flipH="1" flipV="1">
            <a:off x="6737350" y="2506663"/>
            <a:ext cx="12700" cy="12700"/>
          </a:xfrm>
          <a:prstGeom prst="bentConnector3">
            <a:avLst>
              <a:gd name="adj1" fmla="val 1800000"/>
            </a:avLst>
          </a:prstGeom>
          <a:noFill/>
          <a:ln w="38100">
            <a:solidFill>
              <a:srgbClr val="99D7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13" name="_s94213"/>
          <p:cNvCxnSpPr>
            <a:cxnSpLocks noChangeShapeType="1"/>
            <a:stCxn id="6" idx="0"/>
            <a:endCxn id="4" idx="2"/>
          </p:cNvCxnSpPr>
          <p:nvPr/>
        </p:nvCxnSpPr>
        <p:spPr bwMode="auto">
          <a:xfrm rot="5400000" flipH="1" flipV="1">
            <a:off x="2380457" y="2334420"/>
            <a:ext cx="219074" cy="1111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99D7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14" name="_s94214"/>
          <p:cNvCxnSpPr>
            <a:cxnSpLocks noChangeShapeType="1"/>
          </p:cNvCxnSpPr>
          <p:nvPr/>
        </p:nvCxnSpPr>
        <p:spPr bwMode="auto">
          <a:xfrm rot="5400000" flipH="1">
            <a:off x="5868988" y="860426"/>
            <a:ext cx="720725" cy="985838"/>
          </a:xfrm>
          <a:prstGeom prst="bentConnector2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15" name="_s94215"/>
          <p:cNvCxnSpPr>
            <a:cxnSpLocks noChangeShapeType="1"/>
            <a:stCxn id="4" idx="0"/>
          </p:cNvCxnSpPr>
          <p:nvPr/>
        </p:nvCxnSpPr>
        <p:spPr bwMode="auto">
          <a:xfrm rot="16200000">
            <a:off x="3006726" y="482601"/>
            <a:ext cx="720725" cy="1741488"/>
          </a:xfrm>
          <a:prstGeom prst="bentConnector2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_s94216"/>
          <p:cNvSpPr>
            <a:spLocks noChangeArrowheads="1"/>
          </p:cNvSpPr>
          <p:nvPr/>
        </p:nvSpPr>
        <p:spPr bwMode="auto">
          <a:xfrm>
            <a:off x="2755901" y="620713"/>
            <a:ext cx="3705225" cy="517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rgbClr val="99D7D7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86912" tIns="43456" rIns="86912" bIns="4345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UNIT CELL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endParaRPr kumimoji="0" lang="tr-T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_s94217"/>
          <p:cNvSpPr>
            <a:spLocks noChangeArrowheads="1"/>
          </p:cNvSpPr>
          <p:nvPr/>
        </p:nvSpPr>
        <p:spPr bwMode="auto">
          <a:xfrm>
            <a:off x="684213" y="1714501"/>
            <a:ext cx="3622675" cy="5159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rgbClr val="99D7D7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86912" tIns="43456" rIns="86912" bIns="4345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Primitive</a:t>
            </a:r>
          </a:p>
        </p:txBody>
      </p:sp>
      <p:sp>
        <p:nvSpPr>
          <p:cNvPr id="5" name="_s94218"/>
          <p:cNvSpPr>
            <a:spLocks noChangeArrowheads="1"/>
          </p:cNvSpPr>
          <p:nvPr/>
        </p:nvSpPr>
        <p:spPr bwMode="auto">
          <a:xfrm>
            <a:off x="4910138" y="1714501"/>
            <a:ext cx="3622675" cy="5159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rgbClr val="99D7D7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86912" tIns="43456" rIns="86912" bIns="4345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Conventional &amp; Non-primitive</a:t>
            </a:r>
          </a:p>
        </p:txBody>
      </p:sp>
      <p:sp>
        <p:nvSpPr>
          <p:cNvPr id="6" name="_s94219"/>
          <p:cNvSpPr>
            <a:spLocks noChangeArrowheads="1"/>
          </p:cNvSpPr>
          <p:nvPr/>
        </p:nvSpPr>
        <p:spPr bwMode="auto">
          <a:xfrm>
            <a:off x="684213" y="2449513"/>
            <a:ext cx="3600450" cy="11382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rgbClr val="99D7D7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§"/>
              <a:tabLst/>
            </a:pPr>
            <a:r>
              <a:rPr kumimoji="0" 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Single </a:t>
            </a:r>
            <a:r>
              <a:rPr kumimoji="0" lang="tr-T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lattice point </a:t>
            </a:r>
            <a:r>
              <a:rPr kumimoji="0" 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per cell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§"/>
              <a:tabLst/>
            </a:pPr>
            <a:r>
              <a:rPr kumimoji="0" 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Smallest area in 2D, or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§"/>
              <a:tabLst/>
            </a:pPr>
            <a:r>
              <a:rPr kumimoji="0" 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Smallest volume in 3D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§"/>
              <a:tabLst/>
            </a:pPr>
            <a:endParaRPr kumimoji="0" 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_s94220"/>
          <p:cNvSpPr>
            <a:spLocks noChangeArrowheads="1"/>
          </p:cNvSpPr>
          <p:nvPr/>
        </p:nvSpPr>
        <p:spPr bwMode="auto">
          <a:xfrm>
            <a:off x="4787900" y="2506663"/>
            <a:ext cx="3898899" cy="10810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rgbClr val="99D7D7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91440" tIns="29880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§"/>
              <a:tabLst/>
            </a:pPr>
            <a:r>
              <a:rPr kumimoji="0" 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More than one lattice point per cell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§"/>
              <a:tabLst/>
            </a:pPr>
            <a:r>
              <a:rPr kumimoji="0" 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Integral multi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les of the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>
                <a:latin typeface="Arial" pitchFamily="34" charset="0"/>
                <a:cs typeface="Arial" pitchFamily="34" charset="0"/>
              </a:rPr>
              <a:t>    </a:t>
            </a:r>
            <a:r>
              <a:rPr kumimoji="0" 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area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/volume</a:t>
            </a:r>
            <a:r>
              <a:rPr kumimoji="0" 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of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primitive cell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12" name="Picture 14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3789363"/>
            <a:ext cx="1800225" cy="1636712"/>
          </a:xfrm>
          <a:noFill/>
        </p:spPr>
      </p:pic>
      <p:pic>
        <p:nvPicPr>
          <p:cNvPr id="4113" name="Picture 1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3860800"/>
            <a:ext cx="15113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1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0725" y="3848100"/>
            <a:ext cx="1547813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5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2550" y="3860800"/>
            <a:ext cx="13604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468" name="Rectangle 156"/>
          <p:cNvSpPr>
            <a:spLocks noChangeArrowheads="1"/>
          </p:cNvSpPr>
          <p:nvPr/>
        </p:nvSpPr>
        <p:spPr bwMode="auto">
          <a:xfrm>
            <a:off x="4752975" y="5403850"/>
            <a:ext cx="3635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tr-TR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Body centered cubic(bcc)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tr-TR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Conventional </a:t>
            </a:r>
            <a:r>
              <a:rPr lang="tr-TR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≠ Primitive cell</a:t>
            </a:r>
          </a:p>
        </p:txBody>
      </p:sp>
      <p:sp>
        <p:nvSpPr>
          <p:cNvPr id="141469" name="Rectangle 157"/>
          <p:cNvSpPr>
            <a:spLocks noChangeArrowheads="1"/>
          </p:cNvSpPr>
          <p:nvPr/>
        </p:nvSpPr>
        <p:spPr bwMode="auto">
          <a:xfrm>
            <a:off x="323850" y="5445125"/>
            <a:ext cx="4032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Simple cubic(sc)</a:t>
            </a:r>
          </a:p>
          <a:p>
            <a:pPr algn="ctr">
              <a:defRPr/>
            </a:pPr>
            <a:r>
              <a:rPr lang="tr-TR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Conventional</a:t>
            </a:r>
            <a:r>
              <a:rPr lang="tr-TR" sz="2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tr-TR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= Primitive cell </a:t>
            </a:r>
          </a:p>
        </p:txBody>
      </p:sp>
    </p:spTree>
    <p:extLst>
      <p:ext uri="{BB962C8B-B14F-4D97-AF65-F5344CB8AC3E}">
        <p14:creationId xmlns:p14="http://schemas.microsoft.com/office/powerpoint/2010/main" val="426339689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72" name="Oval 41"/>
          <p:cNvSpPr>
            <a:spLocks noChangeArrowheads="1"/>
          </p:cNvSpPr>
          <p:nvPr/>
        </p:nvSpPr>
        <p:spPr bwMode="auto">
          <a:xfrm>
            <a:off x="1473200" y="4365626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73" name="Oval 42"/>
          <p:cNvSpPr>
            <a:spLocks noChangeArrowheads="1"/>
          </p:cNvSpPr>
          <p:nvPr/>
        </p:nvSpPr>
        <p:spPr bwMode="auto">
          <a:xfrm>
            <a:off x="2409825" y="4365626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74" name="Oval 43"/>
          <p:cNvSpPr>
            <a:spLocks noChangeArrowheads="1"/>
          </p:cNvSpPr>
          <p:nvPr/>
        </p:nvSpPr>
        <p:spPr bwMode="auto">
          <a:xfrm>
            <a:off x="3273425" y="4365626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75" name="Oval 44"/>
          <p:cNvSpPr>
            <a:spLocks noChangeArrowheads="1"/>
          </p:cNvSpPr>
          <p:nvPr/>
        </p:nvSpPr>
        <p:spPr bwMode="auto">
          <a:xfrm>
            <a:off x="1041400" y="4797426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76" name="Oval 45"/>
          <p:cNvSpPr>
            <a:spLocks noChangeArrowheads="1"/>
          </p:cNvSpPr>
          <p:nvPr/>
        </p:nvSpPr>
        <p:spPr bwMode="auto">
          <a:xfrm>
            <a:off x="1906588" y="4797426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tr-TR" b="0">
              <a:latin typeface="Arial" pitchFamily="34" charset="0"/>
            </a:endParaRPr>
          </a:p>
        </p:txBody>
      </p:sp>
      <p:sp>
        <p:nvSpPr>
          <p:cNvPr id="56377" name="Oval 46"/>
          <p:cNvSpPr>
            <a:spLocks noChangeArrowheads="1"/>
          </p:cNvSpPr>
          <p:nvPr/>
        </p:nvSpPr>
        <p:spPr bwMode="auto">
          <a:xfrm>
            <a:off x="2914650" y="4797426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78" name="Oval 47"/>
          <p:cNvSpPr>
            <a:spLocks noChangeArrowheads="1"/>
          </p:cNvSpPr>
          <p:nvPr/>
        </p:nvSpPr>
        <p:spPr bwMode="auto">
          <a:xfrm>
            <a:off x="3778250" y="4724401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79" name="Oval 48"/>
          <p:cNvSpPr>
            <a:spLocks noChangeArrowheads="1"/>
          </p:cNvSpPr>
          <p:nvPr/>
        </p:nvSpPr>
        <p:spPr bwMode="auto">
          <a:xfrm>
            <a:off x="1041400" y="5229226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80" name="Oval 49"/>
          <p:cNvSpPr>
            <a:spLocks noChangeArrowheads="1"/>
          </p:cNvSpPr>
          <p:nvPr/>
        </p:nvSpPr>
        <p:spPr bwMode="auto">
          <a:xfrm>
            <a:off x="1906588" y="5229226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81" name="Oval 50"/>
          <p:cNvSpPr>
            <a:spLocks noChangeArrowheads="1"/>
          </p:cNvSpPr>
          <p:nvPr/>
        </p:nvSpPr>
        <p:spPr bwMode="auto">
          <a:xfrm>
            <a:off x="2914650" y="5229226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82" name="Oval 51"/>
          <p:cNvSpPr>
            <a:spLocks noChangeArrowheads="1"/>
          </p:cNvSpPr>
          <p:nvPr/>
        </p:nvSpPr>
        <p:spPr bwMode="auto">
          <a:xfrm>
            <a:off x="3778250" y="5229226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83" name="Oval 52"/>
          <p:cNvSpPr>
            <a:spLocks noChangeArrowheads="1"/>
          </p:cNvSpPr>
          <p:nvPr/>
        </p:nvSpPr>
        <p:spPr bwMode="auto">
          <a:xfrm>
            <a:off x="1473200" y="558958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84" name="Oval 53"/>
          <p:cNvSpPr>
            <a:spLocks noChangeArrowheads="1"/>
          </p:cNvSpPr>
          <p:nvPr/>
        </p:nvSpPr>
        <p:spPr bwMode="auto">
          <a:xfrm>
            <a:off x="2482850" y="558958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85" name="Oval 54"/>
          <p:cNvSpPr>
            <a:spLocks noChangeArrowheads="1"/>
          </p:cNvSpPr>
          <p:nvPr/>
        </p:nvSpPr>
        <p:spPr bwMode="auto">
          <a:xfrm>
            <a:off x="3346450" y="5661026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86" name="Oval 55"/>
          <p:cNvSpPr>
            <a:spLocks noChangeArrowheads="1"/>
          </p:cNvSpPr>
          <p:nvPr/>
        </p:nvSpPr>
        <p:spPr bwMode="auto">
          <a:xfrm>
            <a:off x="1473200" y="26368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87" name="Oval 56"/>
          <p:cNvSpPr>
            <a:spLocks noChangeArrowheads="1"/>
          </p:cNvSpPr>
          <p:nvPr/>
        </p:nvSpPr>
        <p:spPr bwMode="auto">
          <a:xfrm>
            <a:off x="2409825" y="26368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88" name="Oval 57"/>
          <p:cNvSpPr>
            <a:spLocks noChangeArrowheads="1"/>
          </p:cNvSpPr>
          <p:nvPr/>
        </p:nvSpPr>
        <p:spPr bwMode="auto">
          <a:xfrm>
            <a:off x="3201988" y="26368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89" name="Oval 58"/>
          <p:cNvSpPr>
            <a:spLocks noChangeArrowheads="1"/>
          </p:cNvSpPr>
          <p:nvPr/>
        </p:nvSpPr>
        <p:spPr bwMode="auto">
          <a:xfrm>
            <a:off x="1041400" y="30686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90" name="Oval 59"/>
          <p:cNvSpPr>
            <a:spLocks noChangeArrowheads="1"/>
          </p:cNvSpPr>
          <p:nvPr/>
        </p:nvSpPr>
        <p:spPr bwMode="auto">
          <a:xfrm>
            <a:off x="1906588" y="30686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91" name="Oval 60"/>
          <p:cNvSpPr>
            <a:spLocks noChangeArrowheads="1"/>
          </p:cNvSpPr>
          <p:nvPr/>
        </p:nvSpPr>
        <p:spPr bwMode="auto">
          <a:xfrm>
            <a:off x="2841625" y="30686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92" name="Oval 61"/>
          <p:cNvSpPr>
            <a:spLocks noChangeArrowheads="1"/>
          </p:cNvSpPr>
          <p:nvPr/>
        </p:nvSpPr>
        <p:spPr bwMode="auto">
          <a:xfrm>
            <a:off x="3706813" y="30686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93" name="Oval 62"/>
          <p:cNvSpPr>
            <a:spLocks noChangeArrowheads="1"/>
          </p:cNvSpPr>
          <p:nvPr/>
        </p:nvSpPr>
        <p:spPr bwMode="auto">
          <a:xfrm>
            <a:off x="1041400" y="35004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94" name="Oval 63"/>
          <p:cNvSpPr>
            <a:spLocks noChangeArrowheads="1"/>
          </p:cNvSpPr>
          <p:nvPr/>
        </p:nvSpPr>
        <p:spPr bwMode="auto">
          <a:xfrm>
            <a:off x="1906588" y="35004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95" name="Oval 64"/>
          <p:cNvSpPr>
            <a:spLocks noChangeArrowheads="1"/>
          </p:cNvSpPr>
          <p:nvPr/>
        </p:nvSpPr>
        <p:spPr bwMode="auto">
          <a:xfrm>
            <a:off x="2841625" y="35004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96" name="Oval 65"/>
          <p:cNvSpPr>
            <a:spLocks noChangeArrowheads="1"/>
          </p:cNvSpPr>
          <p:nvPr/>
        </p:nvSpPr>
        <p:spPr bwMode="auto">
          <a:xfrm>
            <a:off x="3706813" y="35004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97" name="Oval 66"/>
          <p:cNvSpPr>
            <a:spLocks noChangeArrowheads="1"/>
          </p:cNvSpPr>
          <p:nvPr/>
        </p:nvSpPr>
        <p:spPr bwMode="auto">
          <a:xfrm>
            <a:off x="1473200" y="3860801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98" name="Oval 67"/>
          <p:cNvSpPr>
            <a:spLocks noChangeArrowheads="1"/>
          </p:cNvSpPr>
          <p:nvPr/>
        </p:nvSpPr>
        <p:spPr bwMode="auto">
          <a:xfrm>
            <a:off x="2409825" y="3860801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99" name="Oval 68"/>
          <p:cNvSpPr>
            <a:spLocks noChangeArrowheads="1"/>
          </p:cNvSpPr>
          <p:nvPr/>
        </p:nvSpPr>
        <p:spPr bwMode="auto">
          <a:xfrm>
            <a:off x="3273425" y="39322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400" name="Line 69"/>
          <p:cNvSpPr>
            <a:spLocks noChangeShapeType="1"/>
          </p:cNvSpPr>
          <p:nvPr/>
        </p:nvSpPr>
        <p:spPr bwMode="auto">
          <a:xfrm flipH="1" flipV="1">
            <a:off x="1114425" y="3140076"/>
            <a:ext cx="503237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401" name="Line 70"/>
          <p:cNvSpPr>
            <a:spLocks noChangeShapeType="1"/>
          </p:cNvSpPr>
          <p:nvPr/>
        </p:nvSpPr>
        <p:spPr bwMode="auto">
          <a:xfrm>
            <a:off x="1617663" y="3932238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402" name="Line 71"/>
          <p:cNvSpPr>
            <a:spLocks noChangeShapeType="1"/>
          </p:cNvSpPr>
          <p:nvPr/>
        </p:nvSpPr>
        <p:spPr bwMode="auto">
          <a:xfrm>
            <a:off x="2049463" y="3140076"/>
            <a:ext cx="504825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403" name="Line 72"/>
          <p:cNvSpPr>
            <a:spLocks noChangeShapeType="1"/>
          </p:cNvSpPr>
          <p:nvPr/>
        </p:nvSpPr>
        <p:spPr bwMode="auto">
          <a:xfrm>
            <a:off x="1114425" y="3140076"/>
            <a:ext cx="9350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404" name="Line 73"/>
          <p:cNvSpPr>
            <a:spLocks noChangeShapeType="1"/>
          </p:cNvSpPr>
          <p:nvPr/>
        </p:nvSpPr>
        <p:spPr bwMode="auto">
          <a:xfrm>
            <a:off x="2554288" y="3932238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405" name="Line 74"/>
          <p:cNvSpPr>
            <a:spLocks noChangeShapeType="1"/>
          </p:cNvSpPr>
          <p:nvPr/>
        </p:nvSpPr>
        <p:spPr bwMode="auto">
          <a:xfrm flipH="1" flipV="1">
            <a:off x="898525" y="2781301"/>
            <a:ext cx="21590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29" name="Rectangle 128"/>
          <p:cNvSpPr>
            <a:spLocks noChangeArrowheads="1"/>
          </p:cNvSpPr>
          <p:nvPr/>
        </p:nvSpPr>
        <p:spPr bwMode="auto">
          <a:xfrm>
            <a:off x="611188" y="5734050"/>
            <a:ext cx="374491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tr-TR" sz="2000" dirty="0">
                <a:latin typeface="Arial" pitchFamily="34" charset="0"/>
              </a:rPr>
              <a:t>a) Situation of atoms at the corners of regular hexagons</a:t>
            </a:r>
          </a:p>
        </p:txBody>
      </p:sp>
      <p:cxnSp>
        <p:nvCxnSpPr>
          <p:cNvPr id="154756" name="AutoShape 132"/>
          <p:cNvCxnSpPr>
            <a:cxnSpLocks noChangeShapeType="1"/>
          </p:cNvCxnSpPr>
          <p:nvPr/>
        </p:nvCxnSpPr>
        <p:spPr bwMode="auto">
          <a:xfrm rot="-5400000">
            <a:off x="1583532" y="3464719"/>
            <a:ext cx="431800" cy="503237"/>
          </a:xfrm>
          <a:prstGeom prst="curvedConnector3">
            <a:avLst>
              <a:gd name="adj1" fmla="val 157722"/>
            </a:avLst>
          </a:prstGeom>
          <a:noFill/>
          <a:ln w="38100">
            <a:solidFill>
              <a:srgbClr val="CC0099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56331" name="Rectangle 134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dirty="0">
                <a:latin typeface="Verdana" pitchFamily="34" charset="0"/>
              </a:rPr>
              <a:t>Identifying the Lattice Parameters</a:t>
            </a:r>
          </a:p>
        </p:txBody>
      </p:sp>
      <p:sp>
        <p:nvSpPr>
          <p:cNvPr id="154759" name="Rectangle 135"/>
          <p:cNvSpPr>
            <a:spLocks noChangeArrowheads="1"/>
          </p:cNvSpPr>
          <p:nvPr/>
        </p:nvSpPr>
        <p:spPr bwMode="auto">
          <a:xfrm>
            <a:off x="228600" y="487362"/>
            <a:ext cx="88376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chemeClr val="accent1"/>
              </a:buClr>
              <a:buSzPct val="120000"/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buClr>
                <a:schemeClr val="accent1"/>
              </a:buClr>
              <a:buSzPct val="120000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(In your groups) determine the lattice vectors and basis for the smallest possible unit cell (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more than one possible answer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</a:p>
          <a:p>
            <a:pPr algn="ctr">
              <a:buClr>
                <a:schemeClr val="accent1"/>
              </a:buClr>
              <a:buSzPct val="120000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If you finish, draw the lattice.</a:t>
            </a:r>
            <a:endParaRPr lang="tr-TR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71161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Crystal Structure</a:t>
            </a:r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28615-7D14-42FA-8DA0-1112214E098E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4111" name="Rectangle 15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cxnSp>
        <p:nvCxnSpPr>
          <p:cNvPr id="94212" name="_s94212"/>
          <p:cNvCxnSpPr>
            <a:cxnSpLocks noChangeShapeType="1"/>
            <a:stCxn id="7" idx="0"/>
            <a:endCxn id="7" idx="0"/>
          </p:cNvCxnSpPr>
          <p:nvPr/>
        </p:nvCxnSpPr>
        <p:spPr bwMode="auto">
          <a:xfrm rot="5400000" flipH="1" flipV="1">
            <a:off x="6737350" y="2506663"/>
            <a:ext cx="12700" cy="12700"/>
          </a:xfrm>
          <a:prstGeom prst="bentConnector3">
            <a:avLst>
              <a:gd name="adj1" fmla="val 1800000"/>
            </a:avLst>
          </a:prstGeom>
          <a:noFill/>
          <a:ln w="38100">
            <a:solidFill>
              <a:srgbClr val="99D7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13" name="_s94213"/>
          <p:cNvCxnSpPr>
            <a:cxnSpLocks noChangeShapeType="1"/>
            <a:stCxn id="6" idx="0"/>
            <a:endCxn id="4" idx="2"/>
          </p:cNvCxnSpPr>
          <p:nvPr/>
        </p:nvCxnSpPr>
        <p:spPr bwMode="auto">
          <a:xfrm rot="5400000" flipH="1" flipV="1">
            <a:off x="2380457" y="2334420"/>
            <a:ext cx="219074" cy="1111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99D7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14" name="_s94214"/>
          <p:cNvCxnSpPr>
            <a:cxnSpLocks noChangeShapeType="1"/>
          </p:cNvCxnSpPr>
          <p:nvPr/>
        </p:nvCxnSpPr>
        <p:spPr bwMode="auto">
          <a:xfrm rot="5400000" flipH="1">
            <a:off x="5868988" y="860426"/>
            <a:ext cx="720725" cy="985838"/>
          </a:xfrm>
          <a:prstGeom prst="bentConnector2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15" name="_s94215"/>
          <p:cNvCxnSpPr>
            <a:cxnSpLocks noChangeShapeType="1"/>
            <a:stCxn id="4" idx="0"/>
          </p:cNvCxnSpPr>
          <p:nvPr/>
        </p:nvCxnSpPr>
        <p:spPr bwMode="auto">
          <a:xfrm rot="16200000">
            <a:off x="3006726" y="482601"/>
            <a:ext cx="720725" cy="1741488"/>
          </a:xfrm>
          <a:prstGeom prst="bentConnector2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_s94216"/>
          <p:cNvSpPr>
            <a:spLocks noChangeArrowheads="1"/>
          </p:cNvSpPr>
          <p:nvPr/>
        </p:nvSpPr>
        <p:spPr bwMode="auto">
          <a:xfrm>
            <a:off x="2755901" y="620713"/>
            <a:ext cx="3705225" cy="517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rgbClr val="99D7D7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86912" tIns="43456" rIns="86912" bIns="4345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UNIT CELL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endParaRPr kumimoji="0" lang="tr-T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_s94217"/>
          <p:cNvSpPr>
            <a:spLocks noChangeArrowheads="1"/>
          </p:cNvSpPr>
          <p:nvPr/>
        </p:nvSpPr>
        <p:spPr bwMode="auto">
          <a:xfrm>
            <a:off x="684213" y="1714501"/>
            <a:ext cx="3622675" cy="5159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rgbClr val="99D7D7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86912" tIns="43456" rIns="86912" bIns="4345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Primitive</a:t>
            </a:r>
          </a:p>
        </p:txBody>
      </p:sp>
      <p:sp>
        <p:nvSpPr>
          <p:cNvPr id="5" name="_s94218"/>
          <p:cNvSpPr>
            <a:spLocks noChangeArrowheads="1"/>
          </p:cNvSpPr>
          <p:nvPr/>
        </p:nvSpPr>
        <p:spPr bwMode="auto">
          <a:xfrm>
            <a:off x="4910138" y="1714501"/>
            <a:ext cx="3622675" cy="5159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rgbClr val="99D7D7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86912" tIns="43456" rIns="86912" bIns="4345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Conventional &amp; Non-primitive</a:t>
            </a:r>
          </a:p>
        </p:txBody>
      </p:sp>
      <p:sp>
        <p:nvSpPr>
          <p:cNvPr id="6" name="_s94219"/>
          <p:cNvSpPr>
            <a:spLocks noChangeArrowheads="1"/>
          </p:cNvSpPr>
          <p:nvPr/>
        </p:nvSpPr>
        <p:spPr bwMode="auto">
          <a:xfrm>
            <a:off x="684213" y="2449513"/>
            <a:ext cx="3600450" cy="11382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rgbClr val="99D7D7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§"/>
              <a:tabLst/>
            </a:pPr>
            <a:r>
              <a:rPr kumimoji="0" 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Single </a:t>
            </a:r>
            <a:r>
              <a:rPr kumimoji="0" lang="tr-T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lattice point </a:t>
            </a:r>
            <a:r>
              <a:rPr kumimoji="0" 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per cell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§"/>
              <a:tabLst/>
            </a:pPr>
            <a:r>
              <a:rPr kumimoji="0" 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Smallest area in 2D, or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§"/>
              <a:tabLst/>
            </a:pPr>
            <a:r>
              <a:rPr kumimoji="0" 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Smallest volume in 3D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§"/>
              <a:tabLst/>
            </a:pPr>
            <a:endParaRPr kumimoji="0" 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_s94220"/>
          <p:cNvSpPr>
            <a:spLocks noChangeArrowheads="1"/>
          </p:cNvSpPr>
          <p:nvPr/>
        </p:nvSpPr>
        <p:spPr bwMode="auto">
          <a:xfrm>
            <a:off x="4787900" y="2506663"/>
            <a:ext cx="3898899" cy="10810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rgbClr val="99D7D7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91440" tIns="29880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§"/>
              <a:tabLst/>
            </a:pPr>
            <a:r>
              <a:rPr kumimoji="0" 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More than one lattice point per cell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§"/>
              <a:tabLst/>
            </a:pPr>
            <a:r>
              <a:rPr kumimoji="0" 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Integral multi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les of the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>
                <a:latin typeface="Arial" pitchFamily="34" charset="0"/>
                <a:cs typeface="Arial" pitchFamily="34" charset="0"/>
              </a:rPr>
              <a:t>    </a:t>
            </a:r>
            <a:r>
              <a:rPr kumimoji="0" 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area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/volume</a:t>
            </a:r>
            <a:r>
              <a:rPr kumimoji="0" 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of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primitive cell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12" name="Picture 14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3789363"/>
            <a:ext cx="1800225" cy="1636712"/>
          </a:xfrm>
          <a:noFill/>
        </p:spPr>
      </p:pic>
      <p:pic>
        <p:nvPicPr>
          <p:cNvPr id="4113" name="Picture 1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3860800"/>
            <a:ext cx="15113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1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0725" y="3848100"/>
            <a:ext cx="1547813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5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2550" y="3860800"/>
            <a:ext cx="13604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468" name="Rectangle 156"/>
          <p:cNvSpPr>
            <a:spLocks noChangeArrowheads="1"/>
          </p:cNvSpPr>
          <p:nvPr/>
        </p:nvSpPr>
        <p:spPr bwMode="auto">
          <a:xfrm>
            <a:off x="4752975" y="5403850"/>
            <a:ext cx="3635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tr-TR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Body centered cubic(bcc)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tr-TR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Conventional </a:t>
            </a:r>
            <a:r>
              <a:rPr lang="tr-TR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≠ Primitive cell</a:t>
            </a:r>
          </a:p>
        </p:txBody>
      </p:sp>
      <p:sp>
        <p:nvSpPr>
          <p:cNvPr id="141469" name="Rectangle 157"/>
          <p:cNvSpPr>
            <a:spLocks noChangeArrowheads="1"/>
          </p:cNvSpPr>
          <p:nvPr/>
        </p:nvSpPr>
        <p:spPr bwMode="auto">
          <a:xfrm>
            <a:off x="323850" y="5445125"/>
            <a:ext cx="4032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Simple cubic(sc)</a:t>
            </a:r>
          </a:p>
          <a:p>
            <a:pPr algn="ctr">
              <a:defRPr/>
            </a:pPr>
            <a:r>
              <a:rPr lang="tr-TR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Conventional</a:t>
            </a:r>
            <a:r>
              <a:rPr lang="tr-TR" sz="2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tr-TR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= Primitive cell </a:t>
            </a:r>
          </a:p>
        </p:txBody>
      </p:sp>
      <p:pic>
        <p:nvPicPr>
          <p:cNvPr id="94221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0"/>
            <a:ext cx="24069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4040169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3_7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416167" y="1174172"/>
            <a:ext cx="6041727" cy="6057969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1483965"/>
            <a:ext cx="4207950" cy="414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854176" y="1236720"/>
            <a:ext cx="515807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dirty="0"/>
              <a:t>What is the </a:t>
            </a:r>
            <a:r>
              <a:rPr lang="en-US" sz="2800" dirty="0">
                <a:solidFill>
                  <a:srgbClr val="0070C0"/>
                </a:solidFill>
              </a:rPr>
              <a:t>close packed direction</a:t>
            </a:r>
            <a:r>
              <a:rPr lang="en-US" sz="2800" dirty="0"/>
              <a:t>?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52400" y="6547772"/>
            <a:ext cx="8839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n-US" dirty="0"/>
              <a:t>--Note:  All atoms are identical; the center atom is shaded differently only for ease of viewing.</a:t>
            </a: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BODY CENTERED CUBIC STRUCTURE (BCC)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122350" y="4419600"/>
            <a:ext cx="1278450" cy="93896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334000" y="47244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0144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92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6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226"/>
                </p:tgtEl>
              </p:cMediaNode>
            </p:video>
          </p:childTnLst>
        </p:cTn>
      </p:par>
    </p:tnLst>
    <p:bldLst>
      <p:bldP spid="9223" grpId="0"/>
      <p:bldP spid="92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483965"/>
            <a:ext cx="4207950" cy="414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854176" y="1236720"/>
            <a:ext cx="515807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dirty="0"/>
              <a:t>What is the </a:t>
            </a:r>
            <a:r>
              <a:rPr lang="en-US" sz="2800" dirty="0">
                <a:solidFill>
                  <a:srgbClr val="0070C0"/>
                </a:solidFill>
              </a:rPr>
              <a:t>close packed direction</a:t>
            </a:r>
            <a:r>
              <a:rPr lang="en-US" sz="2800" dirty="0"/>
              <a:t>?</a:t>
            </a: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BODY CENTERED CUBIC STRUCTURE (BCC)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122350" y="2175020"/>
            <a:ext cx="3276600" cy="2549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267200" y="5358566"/>
            <a:ext cx="48314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027994" algn="l"/>
                <a:tab pos="1027994" algn="l"/>
              </a:tabLst>
            </a:pPr>
            <a:r>
              <a:rPr lang="en-US" sz="2800" b="1" dirty="0">
                <a:solidFill>
                  <a:srgbClr val="7030A0"/>
                </a:solidFill>
              </a:rPr>
              <a:t>What kind of adjustments would we make to calculate the atomic packing factor?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122350" y="4419600"/>
            <a:ext cx="1278450" cy="93896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334000" y="47244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440AB451-8BBD-C664-7A8F-A5BFB22E3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775" y="2744744"/>
            <a:ext cx="48514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ED6F71-A9BB-DCE9-45FF-E30D0B98B527}"/>
              </a:ext>
            </a:extLst>
          </p:cNvPr>
          <p:cNvSpPr txBox="1"/>
          <p:nvPr/>
        </p:nvSpPr>
        <p:spPr>
          <a:xfrm>
            <a:off x="1194977" y="2674271"/>
            <a:ext cx="3186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APF for simple cubic:</a:t>
            </a:r>
          </a:p>
        </p:txBody>
      </p:sp>
    </p:spTree>
    <p:extLst>
      <p:ext uri="{BB962C8B-B14F-4D97-AF65-F5344CB8AC3E}">
        <p14:creationId xmlns:p14="http://schemas.microsoft.com/office/powerpoint/2010/main" val="108127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7014" y="615187"/>
            <a:ext cx="3177171" cy="328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4876800" cy="1143000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857220" algn="l"/>
              </a:tabLst>
            </a:pPr>
            <a:r>
              <a:rPr lang="en-US" dirty="0">
                <a:solidFill>
                  <a:srgbClr val="4D4D4D"/>
                </a:solidFill>
              </a:rPr>
              <a:t>Better packing than SC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810000"/>
            <a:ext cx="9144000" cy="3124200"/>
          </a:xfrm>
          <a:ln/>
        </p:spPr>
        <p:txBody>
          <a:bodyPr>
            <a:normAutofit/>
          </a:bodyPr>
          <a:lstStyle/>
          <a:p>
            <a:pPr marL="341313" indent="-341313">
              <a:spcBef>
                <a:spcPct val="0"/>
              </a:spcBef>
              <a:tabLst>
                <a:tab pos="1027994" algn="l"/>
                <a:tab pos="1027994" algn="l"/>
              </a:tabLst>
            </a:pPr>
            <a:r>
              <a:rPr lang="en-US" dirty="0"/>
              <a:t>In the body-</a:t>
            </a:r>
            <a:r>
              <a:rPr lang="en-US" dirty="0" err="1"/>
              <a:t>centred</a:t>
            </a:r>
            <a:r>
              <a:rPr lang="en-US" dirty="0"/>
              <a:t> cubic (bcc) structure 68% of the total volume is occupied.</a:t>
            </a:r>
          </a:p>
          <a:p>
            <a:pPr marL="341313" indent="-341313">
              <a:spcBef>
                <a:spcPct val="0"/>
              </a:spcBef>
              <a:tabLst>
                <a:tab pos="1027994" algn="l"/>
                <a:tab pos="1027994" algn="l"/>
              </a:tabLst>
            </a:pPr>
            <a:r>
              <a:rPr lang="en-US" dirty="0"/>
              <a:t>Next-nearest neighbors relatively close by – make structure stable in some instances. Examples:  Group I metals, Ba, V, </a:t>
            </a:r>
            <a:r>
              <a:rPr lang="en-US" dirty="0" err="1"/>
              <a:t>Nb</a:t>
            </a:r>
            <a:r>
              <a:rPr lang="en-US" dirty="0"/>
              <a:t>, Ta, W, Mo, Cr, Fe</a:t>
            </a:r>
          </a:p>
          <a:p>
            <a:pPr marL="341313" indent="-341313">
              <a:tabLst>
                <a:tab pos="1027994" algn="l"/>
                <a:tab pos="1027994" algn="l"/>
              </a:tabLst>
            </a:pPr>
            <a:r>
              <a:rPr lang="en-US" dirty="0"/>
              <a:t>Is this cube a primitive lattice?</a:t>
            </a:r>
          </a:p>
          <a:p>
            <a:pPr marL="229696" indent="0">
              <a:buNone/>
              <a:tabLst>
                <a:tab pos="1027994" algn="l"/>
                <a:tab pos="1027994" algn="l"/>
              </a:tabLst>
            </a:pPr>
            <a:endParaRPr lang="en-US" dirty="0"/>
          </a:p>
        </p:txBody>
      </p:sp>
      <p:pic>
        <p:nvPicPr>
          <p:cNvPr id="41984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0"/>
            <a:ext cx="3429000" cy="375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66687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4876800" cy="1143000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857220" algn="l"/>
              </a:tabLst>
            </a:pPr>
            <a:r>
              <a:rPr lang="en-US" dirty="0">
                <a:solidFill>
                  <a:srgbClr val="4D4D4D"/>
                </a:solidFill>
              </a:rPr>
              <a:t>Better packing than SC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886200"/>
            <a:ext cx="9144000" cy="3124200"/>
          </a:xfrm>
          <a:ln/>
        </p:spPr>
        <p:txBody>
          <a:bodyPr>
            <a:normAutofit fontScale="85000" lnSpcReduction="20000"/>
          </a:bodyPr>
          <a:lstStyle/>
          <a:p>
            <a:pPr marL="341313" indent="-341313">
              <a:spcBef>
                <a:spcPct val="0"/>
              </a:spcBef>
              <a:tabLst>
                <a:tab pos="1027994" algn="l"/>
                <a:tab pos="1027994" algn="l"/>
              </a:tabLst>
            </a:pPr>
            <a:r>
              <a:rPr lang="en-US" dirty="0"/>
              <a:t>In the body-</a:t>
            </a:r>
            <a:r>
              <a:rPr lang="en-US" dirty="0" err="1"/>
              <a:t>centred</a:t>
            </a:r>
            <a:r>
              <a:rPr lang="en-US" dirty="0"/>
              <a:t> cubic (bcc) structure 68% of the total volume is occupied.</a:t>
            </a:r>
          </a:p>
          <a:p>
            <a:pPr marL="341313" indent="-341313">
              <a:spcBef>
                <a:spcPct val="0"/>
              </a:spcBef>
              <a:tabLst>
                <a:tab pos="1027994" algn="l"/>
                <a:tab pos="1027994" algn="l"/>
              </a:tabLst>
            </a:pPr>
            <a:r>
              <a:rPr lang="en-US" dirty="0"/>
              <a:t>Next-nearest neighbors relatively close by – make structure stable in some instances. Examples:  Group I metals, Ba, V, </a:t>
            </a:r>
            <a:r>
              <a:rPr lang="en-US" dirty="0" err="1"/>
              <a:t>Nb</a:t>
            </a:r>
            <a:r>
              <a:rPr lang="en-US" dirty="0"/>
              <a:t>, Ta, W, Mo, Cr, Fe</a:t>
            </a:r>
          </a:p>
          <a:p>
            <a:pPr marL="341313" indent="-341313">
              <a:tabLst>
                <a:tab pos="1027994" algn="l"/>
                <a:tab pos="1027994" algn="l"/>
              </a:tabLst>
            </a:pPr>
            <a:r>
              <a:rPr lang="en-US" dirty="0"/>
              <a:t>Is this cube a primitive lattice?</a:t>
            </a:r>
          </a:p>
          <a:p>
            <a:pPr marL="341313" indent="-341313">
              <a:tabLst>
                <a:tab pos="1027994" algn="l"/>
                <a:tab pos="1027994" algn="l"/>
              </a:tabLst>
            </a:pPr>
            <a:r>
              <a:rPr lang="en-US" dirty="0"/>
              <a:t>No. The bcc structure is a </a:t>
            </a:r>
            <a:r>
              <a:rPr lang="en-US" dirty="0" err="1"/>
              <a:t>Bravais</a:t>
            </a:r>
            <a:r>
              <a:rPr lang="en-US" dirty="0"/>
              <a:t> lattice but the edges of the cube are not the primitive lattice vectors. Not smallest Vol.</a:t>
            </a:r>
          </a:p>
          <a:p>
            <a:pPr marL="572596">
              <a:tabLst>
                <a:tab pos="1027994" algn="l"/>
                <a:tab pos="1027994" algn="l"/>
              </a:tabLst>
            </a:pPr>
            <a:endParaRPr lang="en-US" dirty="0"/>
          </a:p>
        </p:txBody>
      </p:sp>
      <p:pic>
        <p:nvPicPr>
          <p:cNvPr id="4198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0"/>
            <a:ext cx="3429000" cy="375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1116" y="638895"/>
            <a:ext cx="355817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CF4A23-EE90-4657-BBBD-A334304BC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84" y="720538"/>
            <a:ext cx="2073789" cy="210585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7425" y="2826396"/>
            <a:ext cx="940684" cy="97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6513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4876800" cy="1143000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857220" algn="l"/>
              </a:tabLst>
            </a:pPr>
            <a:r>
              <a:rPr lang="en-US" dirty="0">
                <a:solidFill>
                  <a:srgbClr val="4D4D4D"/>
                </a:solidFill>
              </a:rPr>
              <a:t>Better packing than SC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886200"/>
            <a:ext cx="9144000" cy="3124200"/>
          </a:xfrm>
          <a:ln/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  <a:tabLst>
                <a:tab pos="1027994" algn="l"/>
                <a:tab pos="1027994" algn="l"/>
              </a:tabLst>
            </a:pPr>
            <a:r>
              <a:rPr lang="en-US" dirty="0"/>
              <a:t>How does the volume of the bcc primitive cell compare to the volume of the conventional cell? </a:t>
            </a:r>
          </a:p>
          <a:p>
            <a:pPr marL="572596" algn="ctr">
              <a:tabLst>
                <a:tab pos="1027994" algn="l"/>
                <a:tab pos="1027994" algn="l"/>
              </a:tabLst>
            </a:pPr>
            <a:endParaRPr lang="en-US" dirty="0"/>
          </a:p>
        </p:txBody>
      </p:sp>
      <p:pic>
        <p:nvPicPr>
          <p:cNvPr id="4198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0"/>
            <a:ext cx="3429000" cy="375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1116" y="638895"/>
            <a:ext cx="355817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CF4A23-EE90-4657-BBBD-A334304BC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84" y="720538"/>
            <a:ext cx="2073789" cy="210585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7425" y="2826396"/>
            <a:ext cx="940684" cy="97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091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5105400" y="1503363"/>
          <a:ext cx="4038600" cy="398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4660317" imgH="4596825" progId="PhotoshopElements.Image.3">
                  <p:embed/>
                </p:oleObj>
              </mc:Choice>
              <mc:Fallback>
                <p:oleObj name="Image" r:id="rId3" imgW="4660317" imgH="4596825" progId="PhotoshopElements.Image.3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503363"/>
                        <a:ext cx="4038600" cy="3983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4" name="3_9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787133" y="706811"/>
            <a:ext cx="5448300" cy="5492238"/>
          </a:xfrm>
          <a:prstGeom prst="rect">
            <a:avLst/>
          </a:prstGeom>
          <a:noFill/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94375" y="5305090"/>
            <a:ext cx="31584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n-US" dirty="0"/>
              <a:t>Note:  All atoms are identical; the face-centered atoms are shaded differently only for ease of viewing.</a:t>
            </a:r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FACE CENTERED CUBIC STRUCTURE (FCC)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57200" y="1140829"/>
            <a:ext cx="80772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en-US" sz="2800" dirty="0"/>
              <a:t>What is the close packed direction?</a:t>
            </a:r>
          </a:p>
          <a:p>
            <a:pPr algn="ctr" eaLnBrk="0" hangingPunct="0"/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00" y="4697550"/>
            <a:ext cx="2487791" cy="21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0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274"/>
                </p:tgtEl>
              </p:cMediaNode>
            </p:video>
          </p:childTnLst>
        </p:cTn>
      </p:par>
    </p:tnLst>
    <p:bldLst>
      <p:bldP spid="11272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5105400" y="1503363"/>
          <a:ext cx="4038600" cy="398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4660317" imgH="4596825" progId="PhotoshopElements.Image.3">
                  <p:embed/>
                </p:oleObj>
              </mc:Choice>
              <mc:Fallback>
                <p:oleObj name="Image" r:id="rId3" imgW="4660317" imgH="4596825" progId="PhotoshopElements.Image.3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503363"/>
                        <a:ext cx="4038600" cy="3983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4" name="3_9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787133" y="706811"/>
            <a:ext cx="5448300" cy="5492238"/>
          </a:xfrm>
          <a:prstGeom prst="rect">
            <a:avLst/>
          </a:prstGeom>
          <a:noFill/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94375" y="5305090"/>
            <a:ext cx="31584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n-US" dirty="0"/>
              <a:t>Note:  All atoms are identical; the face-centered atoms are shaded differently only for ease of viewing.</a:t>
            </a:r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FACE CENTERED CUBIC STRUCTURE (FCC)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57200" y="1140829"/>
            <a:ext cx="815858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dirty="0">
                <a:solidFill>
                  <a:srgbClr val="FF0000"/>
                </a:solidFill>
              </a:rPr>
              <a:t>What are the lattice directions of the primitive unit cell?</a:t>
            </a:r>
          </a:p>
          <a:p>
            <a:pPr eaLnBrk="0" hangingPunct="0"/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00" y="4697550"/>
            <a:ext cx="2487791" cy="21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9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274"/>
                </p:tgtEl>
              </p:cMediaNode>
            </p:video>
          </p:childTnLst>
        </p:cTn>
      </p:par>
    </p:tnLst>
    <p:bldLst>
      <p:bldP spid="11272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bright="-24000" contrast="54000"/>
          </a:blip>
          <a:srcRect l="13281" t="27365" r="14063" b="26367"/>
          <a:stretch>
            <a:fillRect/>
          </a:stretch>
        </p:blipFill>
        <p:spPr bwMode="auto">
          <a:xfrm>
            <a:off x="76200" y="911894"/>
            <a:ext cx="9067800" cy="432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Simple Crystal FCC</a:t>
            </a:r>
            <a:br>
              <a:rPr lang="en-US" dirty="0"/>
            </a:br>
            <a:endParaRPr lang="en-US" dirty="0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105400" y="5410200"/>
            <a:ext cx="3810000" cy="147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358973" y="762001"/>
            <a:ext cx="9502973" cy="114300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571500" marR="0" lvl="0" indent="6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>
                <a:tab pos="1027994" algn="l"/>
                <a:tab pos="1027994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10400" y="5307139"/>
            <a:ext cx="20574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62400" y="6527712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Another view</a:t>
            </a:r>
          </a:p>
        </p:txBody>
      </p:sp>
    </p:spTree>
    <p:extLst>
      <p:ext uri="{BB962C8B-B14F-4D97-AF65-F5344CB8AC3E}">
        <p14:creationId xmlns:p14="http://schemas.microsoft.com/office/powerpoint/2010/main" val="325896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bright="-24000" contrast="54000"/>
          </a:blip>
          <a:srcRect l="13281" t="27365" r="14063" b="26367"/>
          <a:stretch>
            <a:fillRect/>
          </a:stretch>
        </p:blipFill>
        <p:spPr bwMode="auto">
          <a:xfrm>
            <a:off x="76200" y="911894"/>
            <a:ext cx="9067800" cy="432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Simple Crystal FCC</a:t>
            </a:r>
            <a:br>
              <a:rPr lang="en-US" dirty="0"/>
            </a:br>
            <a:endParaRPr lang="en-US" dirty="0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105400" y="5410200"/>
            <a:ext cx="3810000" cy="147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358973" y="762001"/>
            <a:ext cx="9502973" cy="114300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571500" marR="0" lvl="0" indent="6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>
                <a:tab pos="1027994" algn="l"/>
                <a:tab pos="1027994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671" y="4191000"/>
            <a:ext cx="2473556" cy="2689479"/>
          </a:xfrm>
          <a:prstGeom prst="rect">
            <a:avLst/>
          </a:prstGeom>
          <a:solidFill>
            <a:schemeClr val="bg1"/>
          </a:solidFill>
          <a:ln w="25400" cap="flat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962400" y="6527712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Another view</a:t>
            </a:r>
          </a:p>
        </p:txBody>
      </p:sp>
    </p:spTree>
    <p:extLst>
      <p:ext uri="{BB962C8B-B14F-4D97-AF65-F5344CB8AC3E}">
        <p14:creationId xmlns:p14="http://schemas.microsoft.com/office/powerpoint/2010/main" val="197907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72" name="Oval 41"/>
          <p:cNvSpPr>
            <a:spLocks noChangeArrowheads="1"/>
          </p:cNvSpPr>
          <p:nvPr/>
        </p:nvSpPr>
        <p:spPr bwMode="auto">
          <a:xfrm>
            <a:off x="1473200" y="4365626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73" name="Oval 42"/>
          <p:cNvSpPr>
            <a:spLocks noChangeArrowheads="1"/>
          </p:cNvSpPr>
          <p:nvPr/>
        </p:nvSpPr>
        <p:spPr bwMode="auto">
          <a:xfrm>
            <a:off x="2409825" y="4365626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74" name="Oval 43"/>
          <p:cNvSpPr>
            <a:spLocks noChangeArrowheads="1"/>
          </p:cNvSpPr>
          <p:nvPr/>
        </p:nvSpPr>
        <p:spPr bwMode="auto">
          <a:xfrm>
            <a:off x="3273425" y="4365626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75" name="Oval 44"/>
          <p:cNvSpPr>
            <a:spLocks noChangeArrowheads="1"/>
          </p:cNvSpPr>
          <p:nvPr/>
        </p:nvSpPr>
        <p:spPr bwMode="auto">
          <a:xfrm>
            <a:off x="1041400" y="4797426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76" name="Oval 45"/>
          <p:cNvSpPr>
            <a:spLocks noChangeArrowheads="1"/>
          </p:cNvSpPr>
          <p:nvPr/>
        </p:nvSpPr>
        <p:spPr bwMode="auto">
          <a:xfrm>
            <a:off x="1906588" y="4797426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tr-TR" b="0">
              <a:latin typeface="Arial" pitchFamily="34" charset="0"/>
            </a:endParaRPr>
          </a:p>
        </p:txBody>
      </p:sp>
      <p:sp>
        <p:nvSpPr>
          <p:cNvPr id="56377" name="Oval 46"/>
          <p:cNvSpPr>
            <a:spLocks noChangeArrowheads="1"/>
          </p:cNvSpPr>
          <p:nvPr/>
        </p:nvSpPr>
        <p:spPr bwMode="auto">
          <a:xfrm>
            <a:off x="2914650" y="4797426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78" name="Oval 47"/>
          <p:cNvSpPr>
            <a:spLocks noChangeArrowheads="1"/>
          </p:cNvSpPr>
          <p:nvPr/>
        </p:nvSpPr>
        <p:spPr bwMode="auto">
          <a:xfrm>
            <a:off x="3778250" y="4724401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79" name="Oval 48"/>
          <p:cNvSpPr>
            <a:spLocks noChangeArrowheads="1"/>
          </p:cNvSpPr>
          <p:nvPr/>
        </p:nvSpPr>
        <p:spPr bwMode="auto">
          <a:xfrm>
            <a:off x="1041400" y="5229226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80" name="Oval 49"/>
          <p:cNvSpPr>
            <a:spLocks noChangeArrowheads="1"/>
          </p:cNvSpPr>
          <p:nvPr/>
        </p:nvSpPr>
        <p:spPr bwMode="auto">
          <a:xfrm>
            <a:off x="1906588" y="5229226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81" name="Oval 50"/>
          <p:cNvSpPr>
            <a:spLocks noChangeArrowheads="1"/>
          </p:cNvSpPr>
          <p:nvPr/>
        </p:nvSpPr>
        <p:spPr bwMode="auto">
          <a:xfrm>
            <a:off x="2914650" y="5229226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82" name="Oval 51"/>
          <p:cNvSpPr>
            <a:spLocks noChangeArrowheads="1"/>
          </p:cNvSpPr>
          <p:nvPr/>
        </p:nvSpPr>
        <p:spPr bwMode="auto">
          <a:xfrm>
            <a:off x="3778250" y="5229226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83" name="Oval 52"/>
          <p:cNvSpPr>
            <a:spLocks noChangeArrowheads="1"/>
          </p:cNvSpPr>
          <p:nvPr/>
        </p:nvSpPr>
        <p:spPr bwMode="auto">
          <a:xfrm>
            <a:off x="1473200" y="558958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84" name="Oval 53"/>
          <p:cNvSpPr>
            <a:spLocks noChangeArrowheads="1"/>
          </p:cNvSpPr>
          <p:nvPr/>
        </p:nvSpPr>
        <p:spPr bwMode="auto">
          <a:xfrm>
            <a:off x="2482850" y="558958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85" name="Oval 54"/>
          <p:cNvSpPr>
            <a:spLocks noChangeArrowheads="1"/>
          </p:cNvSpPr>
          <p:nvPr/>
        </p:nvSpPr>
        <p:spPr bwMode="auto">
          <a:xfrm>
            <a:off x="3346450" y="5661026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86" name="Oval 55"/>
          <p:cNvSpPr>
            <a:spLocks noChangeArrowheads="1"/>
          </p:cNvSpPr>
          <p:nvPr/>
        </p:nvSpPr>
        <p:spPr bwMode="auto">
          <a:xfrm>
            <a:off x="1473200" y="26368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87" name="Oval 56"/>
          <p:cNvSpPr>
            <a:spLocks noChangeArrowheads="1"/>
          </p:cNvSpPr>
          <p:nvPr/>
        </p:nvSpPr>
        <p:spPr bwMode="auto">
          <a:xfrm>
            <a:off x="2409825" y="26368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88" name="Oval 57"/>
          <p:cNvSpPr>
            <a:spLocks noChangeArrowheads="1"/>
          </p:cNvSpPr>
          <p:nvPr/>
        </p:nvSpPr>
        <p:spPr bwMode="auto">
          <a:xfrm>
            <a:off x="3201988" y="26368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89" name="Oval 58"/>
          <p:cNvSpPr>
            <a:spLocks noChangeArrowheads="1"/>
          </p:cNvSpPr>
          <p:nvPr/>
        </p:nvSpPr>
        <p:spPr bwMode="auto">
          <a:xfrm>
            <a:off x="1041400" y="30686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90" name="Oval 59"/>
          <p:cNvSpPr>
            <a:spLocks noChangeArrowheads="1"/>
          </p:cNvSpPr>
          <p:nvPr/>
        </p:nvSpPr>
        <p:spPr bwMode="auto">
          <a:xfrm>
            <a:off x="1906588" y="30686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91" name="Oval 60"/>
          <p:cNvSpPr>
            <a:spLocks noChangeArrowheads="1"/>
          </p:cNvSpPr>
          <p:nvPr/>
        </p:nvSpPr>
        <p:spPr bwMode="auto">
          <a:xfrm>
            <a:off x="2841625" y="30686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92" name="Oval 61"/>
          <p:cNvSpPr>
            <a:spLocks noChangeArrowheads="1"/>
          </p:cNvSpPr>
          <p:nvPr/>
        </p:nvSpPr>
        <p:spPr bwMode="auto">
          <a:xfrm>
            <a:off x="3706813" y="30686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93" name="Oval 62"/>
          <p:cNvSpPr>
            <a:spLocks noChangeArrowheads="1"/>
          </p:cNvSpPr>
          <p:nvPr/>
        </p:nvSpPr>
        <p:spPr bwMode="auto">
          <a:xfrm>
            <a:off x="1041400" y="35004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94" name="Oval 63"/>
          <p:cNvSpPr>
            <a:spLocks noChangeArrowheads="1"/>
          </p:cNvSpPr>
          <p:nvPr/>
        </p:nvSpPr>
        <p:spPr bwMode="auto">
          <a:xfrm>
            <a:off x="1906588" y="35004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95" name="Oval 64"/>
          <p:cNvSpPr>
            <a:spLocks noChangeArrowheads="1"/>
          </p:cNvSpPr>
          <p:nvPr/>
        </p:nvSpPr>
        <p:spPr bwMode="auto">
          <a:xfrm>
            <a:off x="2841625" y="35004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96" name="Oval 65"/>
          <p:cNvSpPr>
            <a:spLocks noChangeArrowheads="1"/>
          </p:cNvSpPr>
          <p:nvPr/>
        </p:nvSpPr>
        <p:spPr bwMode="auto">
          <a:xfrm>
            <a:off x="3706813" y="35004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97" name="Oval 66"/>
          <p:cNvSpPr>
            <a:spLocks noChangeArrowheads="1"/>
          </p:cNvSpPr>
          <p:nvPr/>
        </p:nvSpPr>
        <p:spPr bwMode="auto">
          <a:xfrm>
            <a:off x="1473200" y="3860801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98" name="Oval 67"/>
          <p:cNvSpPr>
            <a:spLocks noChangeArrowheads="1"/>
          </p:cNvSpPr>
          <p:nvPr/>
        </p:nvSpPr>
        <p:spPr bwMode="auto">
          <a:xfrm>
            <a:off x="2409825" y="3860801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99" name="Oval 68"/>
          <p:cNvSpPr>
            <a:spLocks noChangeArrowheads="1"/>
          </p:cNvSpPr>
          <p:nvPr/>
        </p:nvSpPr>
        <p:spPr bwMode="auto">
          <a:xfrm>
            <a:off x="3273425" y="3932238"/>
            <a:ext cx="2159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400" name="Line 69"/>
          <p:cNvSpPr>
            <a:spLocks noChangeShapeType="1"/>
          </p:cNvSpPr>
          <p:nvPr/>
        </p:nvSpPr>
        <p:spPr bwMode="auto">
          <a:xfrm flipH="1" flipV="1">
            <a:off x="1114425" y="3140076"/>
            <a:ext cx="503237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401" name="Line 70"/>
          <p:cNvSpPr>
            <a:spLocks noChangeShapeType="1"/>
          </p:cNvSpPr>
          <p:nvPr/>
        </p:nvSpPr>
        <p:spPr bwMode="auto">
          <a:xfrm>
            <a:off x="1617663" y="3932238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402" name="Line 71"/>
          <p:cNvSpPr>
            <a:spLocks noChangeShapeType="1"/>
          </p:cNvSpPr>
          <p:nvPr/>
        </p:nvSpPr>
        <p:spPr bwMode="auto">
          <a:xfrm>
            <a:off x="2049463" y="3140076"/>
            <a:ext cx="504825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403" name="Line 72"/>
          <p:cNvSpPr>
            <a:spLocks noChangeShapeType="1"/>
          </p:cNvSpPr>
          <p:nvPr/>
        </p:nvSpPr>
        <p:spPr bwMode="auto">
          <a:xfrm>
            <a:off x="1114425" y="3140076"/>
            <a:ext cx="9350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404" name="Line 73"/>
          <p:cNvSpPr>
            <a:spLocks noChangeShapeType="1"/>
          </p:cNvSpPr>
          <p:nvPr/>
        </p:nvSpPr>
        <p:spPr bwMode="auto">
          <a:xfrm>
            <a:off x="2554288" y="3932238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405" name="Line 74"/>
          <p:cNvSpPr>
            <a:spLocks noChangeShapeType="1"/>
          </p:cNvSpPr>
          <p:nvPr/>
        </p:nvSpPr>
        <p:spPr bwMode="auto">
          <a:xfrm flipH="1" flipV="1">
            <a:off x="898525" y="2781301"/>
            <a:ext cx="21590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29"/>
          <p:cNvGrpSpPr>
            <a:grpSpLocks/>
          </p:cNvGrpSpPr>
          <p:nvPr/>
        </p:nvGrpSpPr>
        <p:grpSpPr bwMode="auto">
          <a:xfrm>
            <a:off x="4645025" y="2205038"/>
            <a:ext cx="3744913" cy="3455987"/>
            <a:chOff x="2653" y="1253"/>
            <a:chExt cx="2359" cy="2177"/>
          </a:xfrm>
        </p:grpSpPr>
        <p:sp>
          <p:nvSpPr>
            <p:cNvPr id="56333" name="Line 87"/>
            <p:cNvSpPr>
              <a:spLocks noChangeShapeType="1"/>
            </p:cNvSpPr>
            <p:nvPr/>
          </p:nvSpPr>
          <p:spPr bwMode="auto">
            <a:xfrm>
              <a:off x="2835" y="1616"/>
              <a:ext cx="1088" cy="17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4" name="Line 88"/>
            <p:cNvSpPr>
              <a:spLocks noChangeShapeType="1"/>
            </p:cNvSpPr>
            <p:nvPr/>
          </p:nvSpPr>
          <p:spPr bwMode="auto">
            <a:xfrm>
              <a:off x="4241" y="1661"/>
              <a:ext cx="726" cy="11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5" name="Line 89"/>
            <p:cNvSpPr>
              <a:spLocks noChangeShapeType="1"/>
            </p:cNvSpPr>
            <p:nvPr/>
          </p:nvSpPr>
          <p:spPr bwMode="auto">
            <a:xfrm>
              <a:off x="2789" y="1752"/>
              <a:ext cx="2178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6" name="Line 90"/>
            <p:cNvSpPr>
              <a:spLocks noChangeShapeType="1"/>
            </p:cNvSpPr>
            <p:nvPr/>
          </p:nvSpPr>
          <p:spPr bwMode="auto">
            <a:xfrm>
              <a:off x="3061" y="2205"/>
              <a:ext cx="1588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7" name="Line 91"/>
            <p:cNvSpPr>
              <a:spLocks noChangeShapeType="1"/>
            </p:cNvSpPr>
            <p:nvPr/>
          </p:nvSpPr>
          <p:spPr bwMode="auto">
            <a:xfrm>
              <a:off x="2880" y="2750"/>
              <a:ext cx="2132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8" name="Line 92"/>
            <p:cNvSpPr>
              <a:spLocks noChangeShapeType="1"/>
            </p:cNvSpPr>
            <p:nvPr/>
          </p:nvSpPr>
          <p:spPr bwMode="auto">
            <a:xfrm>
              <a:off x="3243" y="3339"/>
              <a:ext cx="1497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9" name="Line 93"/>
            <p:cNvSpPr>
              <a:spLocks noChangeShapeType="1"/>
            </p:cNvSpPr>
            <p:nvPr/>
          </p:nvSpPr>
          <p:spPr bwMode="auto">
            <a:xfrm>
              <a:off x="2880" y="2659"/>
              <a:ext cx="498" cy="7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0" name="Line 94"/>
            <p:cNvSpPr>
              <a:spLocks noChangeShapeType="1"/>
            </p:cNvSpPr>
            <p:nvPr/>
          </p:nvSpPr>
          <p:spPr bwMode="auto">
            <a:xfrm>
              <a:off x="3515" y="1661"/>
              <a:ext cx="1088" cy="17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1" name="Line 95"/>
            <p:cNvSpPr>
              <a:spLocks noChangeShapeType="1"/>
            </p:cNvSpPr>
            <p:nvPr/>
          </p:nvSpPr>
          <p:spPr bwMode="auto">
            <a:xfrm>
              <a:off x="4830" y="1661"/>
              <a:ext cx="182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2" name="Oval 96"/>
            <p:cNvSpPr>
              <a:spLocks noChangeArrowheads="1"/>
            </p:cNvSpPr>
            <p:nvPr/>
          </p:nvSpPr>
          <p:spPr bwMode="auto">
            <a:xfrm>
              <a:off x="2880" y="1706"/>
              <a:ext cx="57" cy="5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343" name="Oval 97"/>
            <p:cNvSpPr>
              <a:spLocks noChangeArrowheads="1"/>
            </p:cNvSpPr>
            <p:nvPr/>
          </p:nvSpPr>
          <p:spPr bwMode="auto">
            <a:xfrm>
              <a:off x="3515" y="1706"/>
              <a:ext cx="57" cy="5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344" name="Oval 98"/>
            <p:cNvSpPr>
              <a:spLocks noChangeArrowheads="1"/>
            </p:cNvSpPr>
            <p:nvPr/>
          </p:nvSpPr>
          <p:spPr bwMode="auto">
            <a:xfrm>
              <a:off x="4241" y="1706"/>
              <a:ext cx="57" cy="5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345" name="Oval 99"/>
            <p:cNvSpPr>
              <a:spLocks noChangeArrowheads="1"/>
            </p:cNvSpPr>
            <p:nvPr/>
          </p:nvSpPr>
          <p:spPr bwMode="auto">
            <a:xfrm>
              <a:off x="4830" y="1706"/>
              <a:ext cx="57" cy="5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346" name="Oval 100"/>
            <p:cNvSpPr>
              <a:spLocks noChangeArrowheads="1"/>
            </p:cNvSpPr>
            <p:nvPr/>
          </p:nvSpPr>
          <p:spPr bwMode="auto">
            <a:xfrm>
              <a:off x="3152" y="2160"/>
              <a:ext cx="57" cy="5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347" name="Oval 101"/>
            <p:cNvSpPr>
              <a:spLocks noChangeArrowheads="1"/>
            </p:cNvSpPr>
            <p:nvPr/>
          </p:nvSpPr>
          <p:spPr bwMode="auto">
            <a:xfrm>
              <a:off x="3833" y="2160"/>
              <a:ext cx="57" cy="5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348" name="Oval 102"/>
            <p:cNvSpPr>
              <a:spLocks noChangeArrowheads="1"/>
            </p:cNvSpPr>
            <p:nvPr/>
          </p:nvSpPr>
          <p:spPr bwMode="auto">
            <a:xfrm>
              <a:off x="4547" y="2160"/>
              <a:ext cx="57" cy="5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349" name="Oval 103"/>
            <p:cNvSpPr>
              <a:spLocks noChangeArrowheads="1"/>
            </p:cNvSpPr>
            <p:nvPr/>
          </p:nvSpPr>
          <p:spPr bwMode="auto">
            <a:xfrm>
              <a:off x="2880" y="2704"/>
              <a:ext cx="57" cy="5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350" name="Oval 104"/>
            <p:cNvSpPr>
              <a:spLocks noChangeArrowheads="1"/>
            </p:cNvSpPr>
            <p:nvPr/>
          </p:nvSpPr>
          <p:spPr bwMode="auto">
            <a:xfrm>
              <a:off x="4150" y="2704"/>
              <a:ext cx="57" cy="5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351" name="Oval 105"/>
            <p:cNvSpPr>
              <a:spLocks noChangeArrowheads="1"/>
            </p:cNvSpPr>
            <p:nvPr/>
          </p:nvSpPr>
          <p:spPr bwMode="auto">
            <a:xfrm>
              <a:off x="3515" y="2704"/>
              <a:ext cx="57" cy="5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352" name="Oval 106"/>
            <p:cNvSpPr>
              <a:spLocks noChangeArrowheads="1"/>
            </p:cNvSpPr>
            <p:nvPr/>
          </p:nvSpPr>
          <p:spPr bwMode="auto">
            <a:xfrm>
              <a:off x="4864" y="2704"/>
              <a:ext cx="57" cy="5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353" name="Oval 107"/>
            <p:cNvSpPr>
              <a:spLocks noChangeArrowheads="1"/>
            </p:cNvSpPr>
            <p:nvPr/>
          </p:nvSpPr>
          <p:spPr bwMode="auto">
            <a:xfrm>
              <a:off x="3277" y="3294"/>
              <a:ext cx="57" cy="5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354" name="Oval 108"/>
            <p:cNvSpPr>
              <a:spLocks noChangeArrowheads="1"/>
            </p:cNvSpPr>
            <p:nvPr/>
          </p:nvSpPr>
          <p:spPr bwMode="auto">
            <a:xfrm>
              <a:off x="4547" y="3294"/>
              <a:ext cx="57" cy="5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355" name="Oval 109"/>
            <p:cNvSpPr>
              <a:spLocks noChangeArrowheads="1"/>
            </p:cNvSpPr>
            <p:nvPr/>
          </p:nvSpPr>
          <p:spPr bwMode="auto">
            <a:xfrm>
              <a:off x="3866" y="3306"/>
              <a:ext cx="57" cy="5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356" name="Line 110"/>
            <p:cNvSpPr>
              <a:spLocks noChangeShapeType="1"/>
            </p:cNvSpPr>
            <p:nvPr/>
          </p:nvSpPr>
          <p:spPr bwMode="auto">
            <a:xfrm flipH="1" flipV="1">
              <a:off x="2880" y="1706"/>
              <a:ext cx="317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7" name="Line 111"/>
            <p:cNvSpPr>
              <a:spLocks noChangeShapeType="1"/>
            </p:cNvSpPr>
            <p:nvPr/>
          </p:nvSpPr>
          <p:spPr bwMode="auto">
            <a:xfrm flipV="1">
              <a:off x="3198" y="2205"/>
              <a:ext cx="63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8" name="Freeform 112"/>
            <p:cNvSpPr>
              <a:spLocks/>
            </p:cNvSpPr>
            <p:nvPr/>
          </p:nvSpPr>
          <p:spPr bwMode="auto">
            <a:xfrm>
              <a:off x="3152" y="2069"/>
              <a:ext cx="318" cy="136"/>
            </a:xfrm>
            <a:custGeom>
              <a:avLst/>
              <a:gdLst>
                <a:gd name="T0" fmla="*/ 0 w 363"/>
                <a:gd name="T1" fmla="*/ 12 h 211"/>
                <a:gd name="T2" fmla="*/ 139 w 363"/>
                <a:gd name="T3" fmla="*/ 12 h 211"/>
                <a:gd name="T4" fmla="*/ 279 w 363"/>
                <a:gd name="T5" fmla="*/ 88 h 211"/>
                <a:gd name="T6" fmla="*/ 0 60000 65536"/>
                <a:gd name="T7" fmla="*/ 0 60000 65536"/>
                <a:gd name="T8" fmla="*/ 0 60000 65536"/>
                <a:gd name="T9" fmla="*/ 0 w 363"/>
                <a:gd name="T10" fmla="*/ 0 h 211"/>
                <a:gd name="T11" fmla="*/ 363 w 363"/>
                <a:gd name="T12" fmla="*/ 211 h 2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3" h="211">
                  <a:moveTo>
                    <a:pt x="0" y="30"/>
                  </a:moveTo>
                  <a:cubicBezTo>
                    <a:pt x="60" y="15"/>
                    <a:pt x="121" y="0"/>
                    <a:pt x="181" y="30"/>
                  </a:cubicBezTo>
                  <a:cubicBezTo>
                    <a:pt x="241" y="60"/>
                    <a:pt x="333" y="181"/>
                    <a:pt x="363" y="2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6359" name="Text Box 113"/>
            <p:cNvSpPr txBox="1">
              <a:spLocks noChangeArrowheads="1"/>
            </p:cNvSpPr>
            <p:nvPr/>
          </p:nvSpPr>
          <p:spPr bwMode="auto">
            <a:xfrm>
              <a:off x="3243" y="1842"/>
              <a:ext cx="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0">
                  <a:latin typeface="Arial" pitchFamily="34" charset="0"/>
                  <a:cs typeface="Arial" pitchFamily="34" charset="0"/>
                </a:rPr>
                <a:t>α</a:t>
              </a:r>
            </a:p>
          </p:txBody>
        </p:sp>
        <p:sp>
          <p:nvSpPr>
            <p:cNvPr id="56360" name="Text Box 115"/>
            <p:cNvSpPr txBox="1">
              <a:spLocks noChangeArrowheads="1"/>
            </p:cNvSpPr>
            <p:nvPr/>
          </p:nvSpPr>
          <p:spPr bwMode="auto">
            <a:xfrm>
              <a:off x="3379" y="2251"/>
              <a:ext cx="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b="0" dirty="0">
                  <a:latin typeface="Arial" pitchFamily="34" charset="0"/>
                </a:rPr>
                <a:t>a</a:t>
              </a:r>
              <a:r>
                <a:rPr lang="en-US" b="0" baseline="-25000" dirty="0">
                  <a:latin typeface="Arial" pitchFamily="34" charset="0"/>
                </a:rPr>
                <a:t>1</a:t>
              </a:r>
              <a:endParaRPr lang="tr-TR" b="0" baseline="-25000" dirty="0">
                <a:latin typeface="Arial" pitchFamily="34" charset="0"/>
              </a:endParaRPr>
            </a:p>
          </p:txBody>
        </p:sp>
        <p:sp>
          <p:nvSpPr>
            <p:cNvPr id="56361" name="Text Box 116"/>
            <p:cNvSpPr txBox="1">
              <a:spLocks noChangeArrowheads="1"/>
            </p:cNvSpPr>
            <p:nvPr/>
          </p:nvSpPr>
          <p:spPr bwMode="auto">
            <a:xfrm>
              <a:off x="2880" y="1888"/>
              <a:ext cx="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</a:rPr>
                <a:t>a</a:t>
              </a:r>
              <a:r>
                <a:rPr lang="en-US" baseline="-25000" dirty="0">
                  <a:latin typeface="Arial" pitchFamily="34" charset="0"/>
                </a:rPr>
                <a:t>2</a:t>
              </a:r>
              <a:endParaRPr lang="tr-TR" b="0" baseline="-25000" dirty="0">
                <a:latin typeface="Arial" pitchFamily="34" charset="0"/>
              </a:endParaRPr>
            </a:p>
          </p:txBody>
        </p:sp>
        <p:sp>
          <p:nvSpPr>
            <p:cNvPr id="56366" name="Text Box 121"/>
            <p:cNvSpPr txBox="1">
              <a:spLocks noChangeArrowheads="1"/>
            </p:cNvSpPr>
            <p:nvPr/>
          </p:nvSpPr>
          <p:spPr bwMode="auto">
            <a:xfrm>
              <a:off x="3061" y="2205"/>
              <a:ext cx="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b="0">
                  <a:latin typeface="Arial" pitchFamily="34" charset="0"/>
                </a:rPr>
                <a:t>O</a:t>
              </a:r>
            </a:p>
          </p:txBody>
        </p:sp>
        <p:sp>
          <p:nvSpPr>
            <p:cNvPr id="56368" name="Line 123"/>
            <p:cNvSpPr>
              <a:spLocks noChangeShapeType="1"/>
            </p:cNvSpPr>
            <p:nvPr/>
          </p:nvSpPr>
          <p:spPr bwMode="auto">
            <a:xfrm flipH="1" flipV="1">
              <a:off x="2744" y="1480"/>
              <a:ext cx="136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9" name="Text Box 124"/>
            <p:cNvSpPr txBox="1">
              <a:spLocks noChangeArrowheads="1"/>
            </p:cNvSpPr>
            <p:nvPr/>
          </p:nvSpPr>
          <p:spPr bwMode="auto">
            <a:xfrm>
              <a:off x="2653" y="1253"/>
              <a:ext cx="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b="0">
                  <a:latin typeface="Arial" pitchFamily="34" charset="0"/>
                </a:rPr>
                <a:t>y</a:t>
              </a:r>
            </a:p>
          </p:txBody>
        </p:sp>
        <p:sp>
          <p:nvSpPr>
            <p:cNvPr id="56370" name="Line 125"/>
            <p:cNvSpPr>
              <a:spLocks noChangeShapeType="1"/>
            </p:cNvSpPr>
            <p:nvPr/>
          </p:nvSpPr>
          <p:spPr bwMode="auto">
            <a:xfrm flipV="1">
              <a:off x="3833" y="2205"/>
              <a:ext cx="27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1" name="Text Box 126"/>
            <p:cNvSpPr txBox="1">
              <a:spLocks noChangeArrowheads="1"/>
            </p:cNvSpPr>
            <p:nvPr/>
          </p:nvSpPr>
          <p:spPr bwMode="auto">
            <a:xfrm>
              <a:off x="4059" y="2205"/>
              <a:ext cx="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b="0">
                  <a:latin typeface="Arial" pitchFamily="34" charset="0"/>
                </a:rPr>
                <a:t>x</a:t>
              </a:r>
            </a:p>
          </p:txBody>
        </p:sp>
      </p:grpSp>
      <p:sp>
        <p:nvSpPr>
          <p:cNvPr id="56328" name="Rectangle 127"/>
          <p:cNvSpPr>
            <a:spLocks noChangeArrowheads="1"/>
          </p:cNvSpPr>
          <p:nvPr/>
        </p:nvSpPr>
        <p:spPr bwMode="auto">
          <a:xfrm>
            <a:off x="4643438" y="5734050"/>
            <a:ext cx="4422774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tr-TR" sz="2000" dirty="0">
                <a:latin typeface="Arial" pitchFamily="34" charset="0"/>
              </a:rPr>
              <a:t>b) Crystal lattice obtained by identifying  all the </a:t>
            </a:r>
            <a:r>
              <a:rPr lang="en-US" sz="2000" dirty="0">
                <a:latin typeface="Arial" pitchFamily="34" charset="0"/>
              </a:rPr>
              <a:t>lattice points</a:t>
            </a:r>
            <a:r>
              <a:rPr lang="tr-TR" sz="2000" dirty="0">
                <a:latin typeface="Arial" pitchFamily="34" charset="0"/>
              </a:rPr>
              <a:t> in (a)</a:t>
            </a:r>
          </a:p>
        </p:txBody>
      </p:sp>
      <p:sp>
        <p:nvSpPr>
          <p:cNvPr id="56329" name="Rectangle 128"/>
          <p:cNvSpPr>
            <a:spLocks noChangeArrowheads="1"/>
          </p:cNvSpPr>
          <p:nvPr/>
        </p:nvSpPr>
        <p:spPr bwMode="auto">
          <a:xfrm>
            <a:off x="611188" y="5734050"/>
            <a:ext cx="374491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tr-TR" sz="2000" dirty="0">
                <a:latin typeface="Arial" pitchFamily="34" charset="0"/>
              </a:rPr>
              <a:t>a) Situation of atoms at the corners of regular hexagons</a:t>
            </a:r>
          </a:p>
        </p:txBody>
      </p:sp>
      <p:cxnSp>
        <p:nvCxnSpPr>
          <p:cNvPr id="154756" name="AutoShape 132"/>
          <p:cNvCxnSpPr>
            <a:cxnSpLocks noChangeShapeType="1"/>
          </p:cNvCxnSpPr>
          <p:nvPr/>
        </p:nvCxnSpPr>
        <p:spPr bwMode="auto">
          <a:xfrm rot="-5400000">
            <a:off x="1583532" y="3464719"/>
            <a:ext cx="431800" cy="503237"/>
          </a:xfrm>
          <a:prstGeom prst="curvedConnector3">
            <a:avLst>
              <a:gd name="adj1" fmla="val 157722"/>
            </a:avLst>
          </a:prstGeom>
          <a:noFill/>
          <a:ln w="38100">
            <a:solidFill>
              <a:srgbClr val="CC0099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56331" name="Rectangle 134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dirty="0">
                <a:latin typeface="Verdana" pitchFamily="34" charset="0"/>
              </a:rPr>
              <a:t>Identifying the Lattice Parameters</a:t>
            </a:r>
          </a:p>
        </p:txBody>
      </p:sp>
      <p:sp>
        <p:nvSpPr>
          <p:cNvPr id="154759" name="Rectangle 135"/>
          <p:cNvSpPr>
            <a:spLocks noChangeArrowheads="1"/>
          </p:cNvSpPr>
          <p:nvPr/>
        </p:nvSpPr>
        <p:spPr bwMode="auto">
          <a:xfrm>
            <a:off x="228600" y="487362"/>
            <a:ext cx="88376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chemeClr val="accent1"/>
              </a:buClr>
              <a:buSzPct val="120000"/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buClr>
                <a:schemeClr val="accent1"/>
              </a:buClr>
              <a:buSzPct val="120000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(In your groups) determine the lattice vectors and basis for the smallest possible unit cell (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more than one possible answer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</a:p>
          <a:p>
            <a:pPr algn="ctr">
              <a:buClr>
                <a:schemeClr val="accent1"/>
              </a:buClr>
              <a:buSzPct val="120000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If you finish, draw the lattice.</a:t>
            </a:r>
            <a:endParaRPr lang="tr-TR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314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bright="-24000" contrast="54000"/>
          </a:blip>
          <a:srcRect l="13281" t="27365" r="14063" b="26367"/>
          <a:stretch>
            <a:fillRect/>
          </a:stretch>
        </p:blipFill>
        <p:spPr bwMode="auto">
          <a:xfrm>
            <a:off x="76200" y="911894"/>
            <a:ext cx="9067800" cy="432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Simple Crystal FCC</a:t>
            </a:r>
            <a:br>
              <a:rPr lang="en-US" dirty="0"/>
            </a:br>
            <a:endParaRPr lang="en-US" dirty="0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105400" y="5410200"/>
            <a:ext cx="3810000" cy="147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358973" y="762001"/>
            <a:ext cx="9502973" cy="114300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571500" marR="0" lvl="0" indent="6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>
                <a:tab pos="1027994" algn="l"/>
                <a:tab pos="1027994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2400" y="6527712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Another view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B1D301-3FF1-572A-3DE1-769B6863226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5240654"/>
            <a:ext cx="3810000" cy="1769745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itchFamily="34" charset="0"/>
              <a:buNone/>
              <a:tabLst>
                <a:tab pos="1027994" algn="l"/>
                <a:tab pos="1027994" algn="l"/>
              </a:tabLst>
            </a:pPr>
            <a:r>
              <a:rPr lang="en-US" dirty="0"/>
              <a:t>How does the volume of the </a:t>
            </a:r>
            <a:r>
              <a:rPr lang="en-US" dirty="0" err="1"/>
              <a:t>fcc</a:t>
            </a:r>
            <a:r>
              <a:rPr lang="en-US" dirty="0"/>
              <a:t> primitive cell compare to the volume of the conventional cell? </a:t>
            </a:r>
          </a:p>
          <a:p>
            <a:pPr marL="572596" algn="ctr">
              <a:tabLst>
                <a:tab pos="1027994" algn="l"/>
                <a:tab pos="1027994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5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457200"/>
            <a:ext cx="5130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Groups: Fill in this Table for Cubic Structures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2006600"/>
          <a:ext cx="861060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642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Volume of conventional 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r>
                        <a:rPr lang="en-US" sz="2400" baseline="30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r>
                        <a:rPr lang="en-US" sz="2400" baseline="30000" dirty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r>
                        <a:rPr lang="en-US" sz="2400" baseline="30000" dirty="0"/>
                        <a:t>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# of atoms </a:t>
                      </a:r>
                      <a:r>
                        <a:rPr lang="en-US" sz="2400" baseline="0" dirty="0"/>
                        <a:t>per cubic cell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Volume, primitive</a:t>
                      </a:r>
                      <a:r>
                        <a:rPr lang="en-US" sz="2400" baseline="0" dirty="0"/>
                        <a:t> cell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r>
                        <a:rPr lang="en-US" sz="2400" baseline="30000" dirty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½ a</a:t>
                      </a:r>
                      <a:r>
                        <a:rPr lang="en-US" sz="2400" baseline="30000" dirty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¼ a</a:t>
                      </a:r>
                      <a:r>
                        <a:rPr lang="en-US" sz="2400" baseline="30000" dirty="0"/>
                        <a:t>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#</a:t>
                      </a:r>
                      <a:r>
                        <a:rPr lang="en-US" sz="2400" baseline="0" dirty="0"/>
                        <a:t> of nearest neighbors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Nearest-neighbor</a:t>
                      </a:r>
                      <a:r>
                        <a:rPr lang="en-US" sz="2400" baseline="0" dirty="0"/>
                        <a:t> distance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½ a </a:t>
                      </a:r>
                      <a:r>
                        <a:rPr lang="en-US" sz="2400" dirty="0">
                          <a:sym typeface="Symbol"/>
                        </a:rPr>
                        <a:t>3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a/</a:t>
                      </a:r>
                      <a:r>
                        <a:rPr lang="en-US" sz="2400" dirty="0">
                          <a:sym typeface="Symbol"/>
                        </a:rPr>
                        <a:t>2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# of second neighbors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Second neighbor 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r>
                        <a:rPr lang="en-US" sz="2400" dirty="0">
                          <a:sym typeface="Symbol"/>
                        </a:rPr>
                        <a:t>2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038600" y="4343400"/>
            <a:ext cx="4800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8600" y="4953000"/>
            <a:ext cx="4800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8600" y="5638800"/>
            <a:ext cx="4800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6172200"/>
            <a:ext cx="4800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 t="8559"/>
          <a:stretch>
            <a:fillRect/>
          </a:stretch>
        </p:blipFill>
        <p:spPr bwMode="auto">
          <a:xfrm>
            <a:off x="-178210" y="33866"/>
            <a:ext cx="421681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35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457200"/>
            <a:ext cx="5130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Groups: Fill in this Table for Cubic Structures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2006600"/>
          <a:ext cx="861060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642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Volume of conventional 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r>
                        <a:rPr lang="en-US" sz="2400" baseline="30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r>
                        <a:rPr lang="en-US" sz="2400" baseline="30000" dirty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r>
                        <a:rPr lang="en-US" sz="2400" baseline="30000" dirty="0"/>
                        <a:t>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# of atoms </a:t>
                      </a:r>
                      <a:r>
                        <a:rPr lang="en-US" sz="2400" baseline="0" dirty="0"/>
                        <a:t>per cubic cell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Volume, primitive</a:t>
                      </a:r>
                      <a:r>
                        <a:rPr lang="en-US" sz="2400" baseline="0" dirty="0"/>
                        <a:t> cell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r>
                        <a:rPr lang="en-US" sz="2400" baseline="30000" dirty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½ a</a:t>
                      </a:r>
                      <a:r>
                        <a:rPr lang="en-US" sz="2400" baseline="30000" dirty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¼ a</a:t>
                      </a:r>
                      <a:r>
                        <a:rPr lang="en-US" sz="2400" baseline="30000" dirty="0"/>
                        <a:t>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#</a:t>
                      </a:r>
                      <a:r>
                        <a:rPr lang="en-US" sz="2400" baseline="0" dirty="0"/>
                        <a:t> of nearest neighbors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Nearest-neighbor</a:t>
                      </a:r>
                      <a:r>
                        <a:rPr lang="en-US" sz="2400" baseline="0" dirty="0"/>
                        <a:t> distance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½ a </a:t>
                      </a:r>
                      <a:r>
                        <a:rPr lang="en-US" sz="2400" dirty="0">
                          <a:sym typeface="Symbol"/>
                        </a:rPr>
                        <a:t>3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a/</a:t>
                      </a:r>
                      <a:r>
                        <a:rPr lang="en-US" sz="2400" dirty="0">
                          <a:sym typeface="Symbol"/>
                        </a:rPr>
                        <a:t>2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# of second neighbors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Second neighbor 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r>
                        <a:rPr lang="en-US" sz="2400" dirty="0">
                          <a:sym typeface="Symbol"/>
                        </a:rPr>
                        <a:t>2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038600" y="5638800"/>
            <a:ext cx="4800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6172200"/>
            <a:ext cx="4800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 t="8559"/>
          <a:stretch>
            <a:fillRect/>
          </a:stretch>
        </p:blipFill>
        <p:spPr bwMode="auto">
          <a:xfrm>
            <a:off x="-178210" y="33866"/>
            <a:ext cx="421681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534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96838" y="0"/>
            <a:ext cx="7599362" cy="6629400"/>
            <a:chOff x="61" y="0"/>
            <a:chExt cx="4787" cy="4176"/>
          </a:xfrm>
        </p:grpSpPr>
        <p:graphicFrame>
          <p:nvGraphicFramePr>
            <p:cNvPr id="6" name="Object 3"/>
            <p:cNvGraphicFramePr>
              <a:graphicFrameLocks noChangeAspect="1"/>
            </p:cNvGraphicFramePr>
            <p:nvPr/>
          </p:nvGraphicFramePr>
          <p:xfrm>
            <a:off x="1162" y="309"/>
            <a:ext cx="3551" cy="38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2" imgW="3467584" imgH="3495238" progId="PBrush">
                    <p:embed/>
                  </p:oleObj>
                </mc:Choice>
                <mc:Fallback>
                  <p:oleObj name="Bitmap Image" r:id="rId2" imgW="3467584" imgH="3495238" progId="PBrush">
                    <p:embed/>
                    <p:pic>
                      <p:nvPicPr>
                        <p:cNvPr id="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2" y="309"/>
                          <a:ext cx="3551" cy="38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825" y="3175"/>
              <a:ext cx="2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rgbClr val="FF6600"/>
                  </a:solidFill>
                </a:rPr>
                <a:t> 8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61" y="3031"/>
              <a:ext cx="1164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rgbClr val="FF6600"/>
                  </a:solidFill>
                </a:rPr>
                <a:t>Coordination number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544" y="3175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FF6600"/>
                  </a:solidFill>
                </a:rPr>
                <a:t>6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152" y="0"/>
              <a:ext cx="10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FF6600"/>
                  </a:solidFill>
                </a:rPr>
                <a:t>Primitive cubic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188" y="0"/>
              <a:ext cx="13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FF6600"/>
                  </a:solidFill>
                </a:rPr>
                <a:t>Body centered cubic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516" y="0"/>
              <a:ext cx="1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FF6600"/>
                  </a:solidFill>
                </a:rPr>
                <a:t>Face centered cubic</a:t>
              </a:r>
            </a:p>
          </p:txBody>
        </p:sp>
      </p:grp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423819" y="5040313"/>
            <a:ext cx="19319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FF6600"/>
                </a:solidFill>
              </a:rPr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26369053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457200"/>
            <a:ext cx="5130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Groups: Fill in this Table for Cubic Structures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2006600"/>
          <a:ext cx="861060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642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Volume of conventional 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r>
                        <a:rPr lang="en-US" sz="2400" baseline="30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r>
                        <a:rPr lang="en-US" sz="2400" baseline="30000" dirty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r>
                        <a:rPr lang="en-US" sz="2400" baseline="30000" dirty="0"/>
                        <a:t>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# of atoms </a:t>
                      </a:r>
                      <a:r>
                        <a:rPr lang="en-US" sz="2400" baseline="0" dirty="0"/>
                        <a:t>per cubic cell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Volume, primitive</a:t>
                      </a:r>
                      <a:r>
                        <a:rPr lang="en-US" sz="2400" baseline="0" dirty="0"/>
                        <a:t> cell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r>
                        <a:rPr lang="en-US" sz="2400" baseline="30000" dirty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½ a</a:t>
                      </a:r>
                      <a:r>
                        <a:rPr lang="en-US" sz="2400" baseline="30000" dirty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¼ a</a:t>
                      </a:r>
                      <a:r>
                        <a:rPr lang="en-US" sz="2400" baseline="30000" dirty="0"/>
                        <a:t>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#</a:t>
                      </a:r>
                      <a:r>
                        <a:rPr lang="en-US" sz="2400" baseline="0" dirty="0"/>
                        <a:t> of nearest neighbors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Nearest-neighbor</a:t>
                      </a:r>
                      <a:r>
                        <a:rPr lang="en-US" sz="2400" baseline="0" dirty="0"/>
                        <a:t> distance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½ a </a:t>
                      </a:r>
                      <a:r>
                        <a:rPr lang="en-US" sz="2400" dirty="0">
                          <a:sym typeface="Symbol"/>
                        </a:rPr>
                        <a:t>3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a/</a:t>
                      </a:r>
                      <a:r>
                        <a:rPr lang="en-US" sz="2400" dirty="0">
                          <a:sym typeface="Symbol"/>
                        </a:rPr>
                        <a:t>2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# of second neighbors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Second neighbor 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r>
                        <a:rPr lang="en-US" sz="2400" dirty="0">
                          <a:sym typeface="Symbol"/>
                        </a:rPr>
                        <a:t>2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 t="8559"/>
          <a:stretch>
            <a:fillRect/>
          </a:stretch>
        </p:blipFill>
        <p:spPr bwMode="auto">
          <a:xfrm>
            <a:off x="-178210" y="33866"/>
            <a:ext cx="421681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2149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590" y="5105400"/>
            <a:ext cx="748061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267" y="72599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dirty="0" err="1">
                <a:solidFill>
                  <a:schemeClr val="tx1"/>
                </a:solidFill>
                <a:latin typeface="Verdana" pitchFamily="34" charset="0"/>
              </a:rPr>
              <a:t>Bravais</a:t>
            </a:r>
            <a:r>
              <a:rPr lang="en-GB" sz="3600" dirty="0">
                <a:solidFill>
                  <a:schemeClr val="tx1"/>
                </a:solidFill>
                <a:latin typeface="Verdana" pitchFamily="34" charset="0"/>
              </a:rPr>
              <a:t> Lattices in 2D</a:t>
            </a:r>
          </a:p>
        </p:txBody>
      </p:sp>
      <p:pic>
        <p:nvPicPr>
          <p:cNvPr id="6246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lum contrast="6000"/>
          </a:blip>
          <a:srcRect l="6938" t="4141" r="6694" b="3319"/>
          <a:stretch>
            <a:fillRect/>
          </a:stretch>
        </p:blipFill>
        <p:spPr>
          <a:xfrm>
            <a:off x="533400" y="1371600"/>
            <a:ext cx="3526663" cy="3810000"/>
          </a:xfrm>
          <a:noFill/>
        </p:spPr>
      </p:pic>
      <p:sp>
        <p:nvSpPr>
          <p:cNvPr id="6" name="Rectangle 5"/>
          <p:cNvSpPr/>
          <p:nvPr/>
        </p:nvSpPr>
        <p:spPr>
          <a:xfrm>
            <a:off x="4648200" y="1676400"/>
            <a:ext cx="3581400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In  2D there are five ways to order atoms in a lattice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6019800" y="6477000"/>
            <a:ext cx="152400" cy="152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019800" y="6400800"/>
            <a:ext cx="152400" cy="76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2400" y="1076235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Special case where angles go to 90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69037" y="360738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a=b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99168" y="1235394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Special case where point halfway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09320" y="418758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a=b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4420" y="107623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parallelogram</a:t>
            </a:r>
          </a:p>
        </p:txBody>
      </p:sp>
    </p:spTree>
    <p:extLst>
      <p:ext uri="{BB962C8B-B14F-4D97-AF65-F5344CB8AC3E}">
        <p14:creationId xmlns:p14="http://schemas.microsoft.com/office/powerpoint/2010/main" val="4029711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590" y="5105400"/>
            <a:ext cx="748061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267" y="72599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dirty="0">
                <a:solidFill>
                  <a:schemeClr val="tx1"/>
                </a:solidFill>
                <a:latin typeface="Verdana" pitchFamily="34" charset="0"/>
              </a:rPr>
              <a:t>Bravais Lattices in 2D</a:t>
            </a:r>
            <a:br>
              <a:rPr lang="en-GB" sz="3600" dirty="0">
                <a:solidFill>
                  <a:schemeClr val="tx1"/>
                </a:solidFill>
                <a:latin typeface="Verdana" pitchFamily="34" charset="0"/>
              </a:rPr>
            </a:br>
            <a:r>
              <a:rPr lang="en-GB" sz="2200" dirty="0">
                <a:solidFill>
                  <a:schemeClr val="tx1"/>
                </a:solidFill>
                <a:latin typeface="Verdana" pitchFamily="34" charset="0"/>
              </a:rPr>
              <a:t>A Bravais lattice looks the same from any lattice point.</a:t>
            </a:r>
            <a:endParaRPr lang="en-GB" sz="3600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6246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lum contrast="6000"/>
          </a:blip>
          <a:srcRect l="6938" t="4141" r="6694" b="3319"/>
          <a:stretch>
            <a:fillRect/>
          </a:stretch>
        </p:blipFill>
        <p:spPr>
          <a:xfrm>
            <a:off x="533400" y="1371600"/>
            <a:ext cx="3526663" cy="3810000"/>
          </a:xfrm>
          <a:noFill/>
        </p:spPr>
      </p:pic>
      <p:sp>
        <p:nvSpPr>
          <p:cNvPr id="6" name="Rectangle 5"/>
          <p:cNvSpPr/>
          <p:nvPr/>
        </p:nvSpPr>
        <p:spPr>
          <a:xfrm>
            <a:off x="4648200" y="1676400"/>
            <a:ext cx="3581400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In  2D there are five ways to order atoms in a lattice</a:t>
            </a:r>
          </a:p>
        </p:txBody>
      </p:sp>
      <p:sp>
        <p:nvSpPr>
          <p:cNvPr id="8" name="Rectangle 7"/>
          <p:cNvSpPr/>
          <p:nvPr/>
        </p:nvSpPr>
        <p:spPr>
          <a:xfrm>
            <a:off x="4114800" y="2819400"/>
            <a:ext cx="48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Primitive unit cell</a:t>
            </a:r>
            <a:r>
              <a:rPr lang="en-US" sz="2400" dirty="0"/>
              <a:t>:  contains only one lattice point (</a:t>
            </a:r>
            <a:r>
              <a:rPr lang="en-US" sz="2400" dirty="0">
                <a:solidFill>
                  <a:srgbClr val="7030A0"/>
                </a:solidFill>
              </a:rPr>
              <a:t>but 4 points?)</a:t>
            </a:r>
          </a:p>
          <a:p>
            <a:r>
              <a:rPr lang="en-US" sz="2400" dirty="0"/>
              <a:t>Are the dotted lattices primitive?</a:t>
            </a:r>
          </a:p>
          <a:p>
            <a:pPr marL="0" lvl="1"/>
            <a:r>
              <a:rPr lang="en-US" sz="2400" dirty="0"/>
              <a:t>Non-primitive unit cells sometimes useful  if orthogonal coordinate system can be used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6019800" y="6477000"/>
            <a:ext cx="152400" cy="152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019800" y="6400800"/>
            <a:ext cx="152400" cy="76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2400" y="1076235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Special case where angles go to 90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69037" y="360738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a=b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99168" y="1235394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Special case where point halfway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09320" y="418758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a=b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4420" y="107623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parallelogram</a:t>
            </a:r>
          </a:p>
        </p:txBody>
      </p:sp>
    </p:spTree>
    <p:extLst>
      <p:ext uri="{BB962C8B-B14F-4D97-AF65-F5344CB8AC3E}">
        <p14:creationId xmlns:p14="http://schemas.microsoft.com/office/powerpoint/2010/main" val="1229625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3600" dirty="0">
                <a:solidFill>
                  <a:schemeClr val="tx1"/>
                </a:solidFill>
                <a:latin typeface="Verdana" pitchFamily="34" charset="0"/>
              </a:rPr>
              <a:t>Why can't the blue triangle </a:t>
            </a:r>
            <a:br>
              <a:rPr lang="tr-TR" sz="3600" dirty="0">
                <a:solidFill>
                  <a:schemeClr val="tx1"/>
                </a:solidFill>
                <a:latin typeface="Verdana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Verdana" pitchFamily="34" charset="0"/>
              </a:rPr>
              <a:t>be a unit cell?</a:t>
            </a:r>
            <a:endParaRPr lang="en-US" sz="36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71685" name="Picture 3" descr="2dlatti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922462"/>
            <a:ext cx="7474380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B1B2E0-ABD0-BBCB-7939-3F5FCDA69E7E}"/>
              </a:ext>
            </a:extLst>
          </p:cNvPr>
          <p:cNvSpPr txBox="1"/>
          <p:nvPr/>
        </p:nvSpPr>
        <p:spPr>
          <a:xfrm>
            <a:off x="1219200" y="2930025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Not primitive</a:t>
            </a:r>
          </a:p>
        </p:txBody>
      </p:sp>
    </p:spTree>
    <p:extLst>
      <p:ext uri="{BB962C8B-B14F-4D97-AF65-F5344CB8AC3E}">
        <p14:creationId xmlns:p14="http://schemas.microsoft.com/office/powerpoint/2010/main" val="26441279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24340"/>
            <a:ext cx="9144000" cy="10827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000" dirty="0">
                <a:latin typeface="Verdana" pitchFamily="34" charset="0"/>
              </a:rPr>
              <a:t>Defining a lattice means writing </a:t>
            </a:r>
            <a:r>
              <a:rPr lang="en-US" sz="3000" dirty="0">
                <a:solidFill>
                  <a:srgbClr val="FF0000"/>
                </a:solidFill>
                <a:latin typeface="Verdana" pitchFamily="34" charset="0"/>
              </a:rPr>
              <a:t>lattice vectors</a:t>
            </a:r>
            <a:endParaRPr lang="en-GB" sz="30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078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916238" y="1371601"/>
            <a:ext cx="5832475" cy="52578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400" dirty="0"/>
              <a:t>	A </a:t>
            </a:r>
            <a:r>
              <a:rPr lang="en-GB" sz="2400" b="1" dirty="0" err="1"/>
              <a:t>Bravais</a:t>
            </a:r>
            <a:r>
              <a:rPr lang="en-GB" sz="2400" b="1" dirty="0"/>
              <a:t> lattice </a:t>
            </a:r>
            <a:r>
              <a:rPr lang="en-GB" sz="2400" dirty="0"/>
              <a:t>is a set of points such that a translation from any point </a:t>
            </a:r>
            <a:r>
              <a:rPr lang="en-GB" sz="2400" i="1" dirty="0"/>
              <a:t> </a:t>
            </a:r>
            <a:r>
              <a:rPr lang="en-GB" sz="2400" dirty="0"/>
              <a:t>in the lattice by a vector;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2400" dirty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dirty="0"/>
              <a:t>                      </a:t>
            </a:r>
            <a:r>
              <a:rPr lang="en-GB" b="1" dirty="0"/>
              <a:t>R</a:t>
            </a:r>
            <a:r>
              <a:rPr lang="en-GB" dirty="0"/>
              <a:t> = u</a:t>
            </a:r>
            <a:r>
              <a:rPr lang="en-GB" baseline="-25000" dirty="0"/>
              <a:t>1</a:t>
            </a:r>
            <a:r>
              <a:rPr lang="en-GB" dirty="0"/>
              <a:t> </a:t>
            </a:r>
            <a:r>
              <a:rPr lang="en-GB" b="1" dirty="0"/>
              <a:t>a</a:t>
            </a:r>
            <a:r>
              <a:rPr lang="en-GB" b="1" baseline="-25000" dirty="0"/>
              <a:t>1</a:t>
            </a:r>
            <a:r>
              <a:rPr lang="en-GB" dirty="0"/>
              <a:t> + u</a:t>
            </a:r>
            <a:r>
              <a:rPr lang="en-GB" baseline="-25000" dirty="0"/>
              <a:t>2</a:t>
            </a:r>
            <a:r>
              <a:rPr lang="en-GB" dirty="0"/>
              <a:t> </a:t>
            </a:r>
            <a:r>
              <a:rPr lang="en-GB" b="1" dirty="0"/>
              <a:t>a</a:t>
            </a:r>
            <a:r>
              <a:rPr lang="en-GB" b="1" baseline="-25000" dirty="0"/>
              <a:t>2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2400" dirty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400" dirty="0"/>
              <a:t>	locates an exactly </a:t>
            </a:r>
            <a:r>
              <a:rPr lang="en-GB" sz="2400" i="1" dirty="0"/>
              <a:t>equivalent </a:t>
            </a:r>
            <a:r>
              <a:rPr lang="en-GB" sz="2400" dirty="0"/>
              <a:t>point, </a:t>
            </a:r>
            <a:r>
              <a:rPr lang="en-GB" sz="2400" i="1" dirty="0"/>
              <a:t>i.e. </a:t>
            </a:r>
            <a:r>
              <a:rPr lang="en-GB" sz="2400" dirty="0"/>
              <a:t>a point with the same environment. This is </a:t>
            </a:r>
            <a:r>
              <a:rPr lang="en-GB" sz="2400" dirty="0">
                <a:solidFill>
                  <a:srgbClr val="A50021"/>
                </a:solidFill>
              </a:rPr>
              <a:t>translational symmetry</a:t>
            </a:r>
            <a:r>
              <a:rPr lang="en-GB" sz="2400" dirty="0"/>
              <a:t>.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2400" dirty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400" dirty="0"/>
              <a:t>	</a:t>
            </a:r>
            <a:endParaRPr lang="en-GB" sz="2400" u="sng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400" dirty="0"/>
              <a:t>	</a:t>
            </a:r>
          </a:p>
        </p:txBody>
      </p:sp>
      <p:pic>
        <p:nvPicPr>
          <p:cNvPr id="12" name="Picture 3" descr="2dlatti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971800" y="1981200"/>
            <a:ext cx="5183187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" y="4937419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1. It should cover the whole space.</a:t>
            </a:r>
          </a:p>
          <a:p>
            <a:pPr algn="ctr"/>
            <a:r>
              <a:rPr lang="en-US" sz="3600" dirty="0"/>
              <a:t>2. In 2D, there should be only 2 vectors. </a:t>
            </a:r>
          </a:p>
          <a:p>
            <a:pPr algn="ctr"/>
            <a:r>
              <a:rPr lang="en-US" sz="3600" dirty="0"/>
              <a:t>What would they be here? </a:t>
            </a:r>
          </a:p>
        </p:txBody>
      </p:sp>
    </p:spTree>
    <p:extLst>
      <p:ext uri="{BB962C8B-B14F-4D97-AF65-F5344CB8AC3E}">
        <p14:creationId xmlns:p14="http://schemas.microsoft.com/office/powerpoint/2010/main" val="2063781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738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600" dirty="0">
                <a:solidFill>
                  <a:schemeClr val="tx1"/>
                </a:solidFill>
                <a:latin typeface="Verdana" pitchFamily="34" charset="0"/>
              </a:rPr>
              <a:t>You can define a </a:t>
            </a:r>
            <a:r>
              <a:rPr lang="en-US" sz="3600" dirty="0">
                <a:solidFill>
                  <a:srgbClr val="7030A0"/>
                </a:solidFill>
                <a:latin typeface="Verdana" pitchFamily="34" charset="0"/>
              </a:rPr>
              <a:t>vector</a:t>
            </a:r>
            <a:r>
              <a:rPr lang="en-US" sz="3600" dirty="0">
                <a:solidFill>
                  <a:schemeClr val="tx1"/>
                </a:solidFill>
                <a:latin typeface="Verdana" pitchFamily="34" charset="0"/>
              </a:rPr>
              <a:t> by its lattice points. (More on this later.)</a:t>
            </a:r>
            <a:endParaRPr lang="en-US" sz="36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71685" name="Picture 3" descr="2dlatti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5348663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B1B2E0-ABD0-BBCB-7939-3F5FCDA69E7E}"/>
              </a:ext>
            </a:extLst>
          </p:cNvPr>
          <p:cNvSpPr txBox="1"/>
          <p:nvPr/>
        </p:nvSpPr>
        <p:spPr>
          <a:xfrm>
            <a:off x="304800" y="1354138"/>
            <a:ext cx="1665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Not primitive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B56E4E4C-710D-09F3-6877-BD5F3409B9C2}"/>
              </a:ext>
            </a:extLst>
          </p:cNvPr>
          <p:cNvSpPr txBox="1">
            <a:spLocks noChangeArrowheads="1"/>
          </p:cNvSpPr>
          <p:nvPr/>
        </p:nvSpPr>
        <p:spPr>
          <a:xfrm>
            <a:off x="3276600" y="4419600"/>
            <a:ext cx="5756275" cy="2438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en-GB" sz="2400" dirty="0"/>
              <a:t>A </a:t>
            </a:r>
            <a:r>
              <a:rPr lang="en-GB" sz="2400" b="1" dirty="0"/>
              <a:t>Bravais lattice </a:t>
            </a:r>
            <a:r>
              <a:rPr lang="en-GB" sz="2400" dirty="0"/>
              <a:t>is a set of points such that a translation from any point </a:t>
            </a:r>
            <a:r>
              <a:rPr lang="en-GB" sz="2400" i="1" dirty="0"/>
              <a:t> </a:t>
            </a:r>
            <a:r>
              <a:rPr lang="en-GB" sz="2400" dirty="0"/>
              <a:t>in the lattice by a vector;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en-GB" sz="2400" dirty="0"/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GB" dirty="0"/>
              <a:t>                      </a:t>
            </a:r>
            <a:r>
              <a:rPr lang="en-GB" b="1" dirty="0"/>
              <a:t>R</a:t>
            </a:r>
            <a:r>
              <a:rPr lang="en-GB" dirty="0"/>
              <a:t> = u</a:t>
            </a:r>
            <a:r>
              <a:rPr lang="en-GB" baseline="-25000" dirty="0"/>
              <a:t>1</a:t>
            </a:r>
            <a:r>
              <a:rPr lang="en-GB" dirty="0"/>
              <a:t> </a:t>
            </a:r>
            <a:r>
              <a:rPr lang="en-GB" b="1" dirty="0"/>
              <a:t>a</a:t>
            </a:r>
            <a:r>
              <a:rPr lang="en-GB" b="1" baseline="-25000" dirty="0"/>
              <a:t>1</a:t>
            </a:r>
            <a:r>
              <a:rPr lang="en-GB" dirty="0"/>
              <a:t> + u</a:t>
            </a:r>
            <a:r>
              <a:rPr lang="en-GB" baseline="-25000" dirty="0"/>
              <a:t>2</a:t>
            </a:r>
            <a:r>
              <a:rPr lang="en-GB" dirty="0"/>
              <a:t> </a:t>
            </a:r>
            <a:r>
              <a:rPr lang="en-GB" b="1" dirty="0"/>
              <a:t>a</a:t>
            </a:r>
            <a:r>
              <a:rPr lang="en-GB" b="1" baseline="-25000" dirty="0"/>
              <a:t>2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en-GB" sz="2400" dirty="0"/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GB" sz="2400" dirty="0"/>
              <a:t>	locates an exactly </a:t>
            </a:r>
            <a:r>
              <a:rPr lang="en-GB" sz="2400" i="1" dirty="0"/>
              <a:t>equivalent </a:t>
            </a:r>
            <a:r>
              <a:rPr lang="en-GB" sz="2400" dirty="0"/>
              <a:t>point, </a:t>
            </a:r>
            <a:r>
              <a:rPr lang="en-GB" sz="2400" i="1" dirty="0"/>
              <a:t>i.e. </a:t>
            </a:r>
            <a:r>
              <a:rPr lang="en-GB" sz="2400" dirty="0"/>
              <a:t>a point with the same environment. 	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6408A53-6677-4C8D-A331-784EB886A20E}"/>
              </a:ext>
            </a:extLst>
          </p:cNvPr>
          <p:cNvCxnSpPr/>
          <p:nvPr/>
        </p:nvCxnSpPr>
        <p:spPr>
          <a:xfrm flipV="1">
            <a:off x="228600" y="3259138"/>
            <a:ext cx="4876800" cy="106680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4BC3FFE-D99C-32D5-5724-1B59DB6BEF0A}"/>
              </a:ext>
            </a:extLst>
          </p:cNvPr>
          <p:cNvSpPr txBox="1"/>
          <p:nvPr/>
        </p:nvSpPr>
        <p:spPr>
          <a:xfrm>
            <a:off x="5444947" y="2057400"/>
            <a:ext cx="31857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If the start of the vector is at (0,0), what lattice point would this be?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6CC47-8BDF-160F-7792-1252357AB80E}"/>
              </a:ext>
            </a:extLst>
          </p:cNvPr>
          <p:cNvSpPr txBox="1"/>
          <p:nvPr/>
        </p:nvSpPr>
        <p:spPr>
          <a:xfrm>
            <a:off x="-61537" y="44205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(0,0)</a:t>
            </a:r>
          </a:p>
        </p:txBody>
      </p:sp>
    </p:spTree>
    <p:extLst>
      <p:ext uri="{BB962C8B-B14F-4D97-AF65-F5344CB8AC3E}">
        <p14:creationId xmlns:p14="http://schemas.microsoft.com/office/powerpoint/2010/main" val="99421225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5961</TotalTime>
  <Words>2575</Words>
  <Application>Microsoft Office PowerPoint</Application>
  <PresentationFormat>On-screen Show (4:3)</PresentationFormat>
  <Paragraphs>411</Paragraphs>
  <Slides>44</Slides>
  <Notes>30</Notes>
  <HiddenSlides>0</HiddenSlides>
  <MMClips>3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Arial Rounded MT Bold</vt:lpstr>
      <vt:lpstr>Calibri</vt:lpstr>
      <vt:lpstr>Lucida Grande</vt:lpstr>
      <vt:lpstr>Palatino Linotype</vt:lpstr>
      <vt:lpstr>Symbol</vt:lpstr>
      <vt:lpstr>Verdana</vt:lpstr>
      <vt:lpstr>Wingdings</vt:lpstr>
      <vt:lpstr>Office Theme</vt:lpstr>
      <vt:lpstr>Image</vt:lpstr>
      <vt:lpstr>Bitmap Image</vt:lpstr>
      <vt:lpstr>Identifying the Lattice Parameters</vt:lpstr>
      <vt:lpstr>Identifying the Lattice Parameters</vt:lpstr>
      <vt:lpstr>Identifying the Lattice Parameters</vt:lpstr>
      <vt:lpstr>Identifying the Lattice Parameters</vt:lpstr>
      <vt:lpstr>Bravais Lattices in 2D</vt:lpstr>
      <vt:lpstr>Bravais Lattices in 2D A Bravais lattice looks the same from any lattice point.</vt:lpstr>
      <vt:lpstr>Why can't the blue triangle  be a unit cell?</vt:lpstr>
      <vt:lpstr>Defining a lattice means writing lattice vectors</vt:lpstr>
      <vt:lpstr>You can define a vector by its lattice points. (More on this later.)</vt:lpstr>
      <vt:lpstr>PowerPoint Presentation</vt:lpstr>
      <vt:lpstr>Solid Models: Close-Packed Spheres</vt:lpstr>
      <vt:lpstr>Simple cubic</vt:lpstr>
      <vt:lpstr>Simple cubic</vt:lpstr>
      <vt:lpstr>ATOMIC PACKING FACTOR (APF)</vt:lpstr>
      <vt:lpstr>ATOMIC PACKING FACTOR (APF)</vt:lpstr>
      <vt:lpstr>ATOMIC PACKING FACTOR (APF)</vt:lpstr>
      <vt:lpstr>ATOMIC PACKING FACTOR (APF)</vt:lpstr>
      <vt:lpstr>Simple cubic</vt:lpstr>
      <vt:lpstr>How Else Can We Stack</vt:lpstr>
      <vt:lpstr>How Else Can We Stack</vt:lpstr>
      <vt:lpstr>How Else Can We Stack</vt:lpstr>
      <vt:lpstr>Let’s count the number of atoms </vt:lpstr>
      <vt:lpstr># of Lattice points/Unit Cell</vt:lpstr>
      <vt:lpstr># of Lattice points/Unit Cell</vt:lpstr>
      <vt:lpstr># of Lattice points/Unit Cell</vt:lpstr>
      <vt:lpstr>Three Cubic Unit Cell Types in 3D </vt:lpstr>
      <vt:lpstr>Three Cubic Unit Cell Types in 3D </vt:lpstr>
      <vt:lpstr>PowerPoint Presentation</vt:lpstr>
      <vt:lpstr>PowerPoint Presentation</vt:lpstr>
      <vt:lpstr>PowerPoint Presentation</vt:lpstr>
      <vt:lpstr>BODY CENTERED CUBIC STRUCTURE (BCC)</vt:lpstr>
      <vt:lpstr>BODY CENTERED CUBIC STRUCTURE (BCC)</vt:lpstr>
      <vt:lpstr>Better packing than SC</vt:lpstr>
      <vt:lpstr>Better packing than SC</vt:lpstr>
      <vt:lpstr>Better packing than SC</vt:lpstr>
      <vt:lpstr>FACE CENTERED CUBIC STRUCTURE (FCC)</vt:lpstr>
      <vt:lpstr>FACE CENTERED CUBIC STRUCTURE (FCC)</vt:lpstr>
      <vt:lpstr>Simple Crystal FCC </vt:lpstr>
      <vt:lpstr>Simple Crystal FCC </vt:lpstr>
      <vt:lpstr>Simple Crystal FCC </vt:lpstr>
      <vt:lpstr>Groups: Fill in this Table for Cubic Structures</vt:lpstr>
      <vt:lpstr>Groups: Fill in this Table for Cubic Structures</vt:lpstr>
      <vt:lpstr>PowerPoint Presentation</vt:lpstr>
      <vt:lpstr>Groups: Fill in this Table for Cubic Structures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of Solids</dc:title>
  <dc:creator>MBE metal</dc:creator>
  <cp:lastModifiedBy>Mikel Holcomb</cp:lastModifiedBy>
  <cp:revision>302</cp:revision>
  <dcterms:created xsi:type="dcterms:W3CDTF">2010-08-31T11:45:17Z</dcterms:created>
  <dcterms:modified xsi:type="dcterms:W3CDTF">2022-08-22T18:14:57Z</dcterms:modified>
</cp:coreProperties>
</file>